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1.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55.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50"/>
  </p:notesMasterIdLst>
  <p:handoutMasterIdLst>
    <p:handoutMasterId r:id="rId151"/>
  </p:handoutMasterIdLst>
  <p:sldIdLst>
    <p:sldId id="256" r:id="rId2"/>
    <p:sldId id="1142" r:id="rId3"/>
    <p:sldId id="259" r:id="rId4"/>
    <p:sldId id="323" r:id="rId5"/>
    <p:sldId id="322" r:id="rId6"/>
    <p:sldId id="442" r:id="rId7"/>
    <p:sldId id="258" r:id="rId8"/>
    <p:sldId id="260" r:id="rId9"/>
    <p:sldId id="261" r:id="rId10"/>
    <p:sldId id="1134" r:id="rId11"/>
    <p:sldId id="324" r:id="rId12"/>
    <p:sldId id="602" r:id="rId13"/>
    <p:sldId id="1254" r:id="rId14"/>
    <p:sldId id="1255" r:id="rId15"/>
    <p:sldId id="1510" r:id="rId16"/>
    <p:sldId id="1178" r:id="rId17"/>
    <p:sldId id="1182" r:id="rId18"/>
    <p:sldId id="1183" r:id="rId19"/>
    <p:sldId id="1184" r:id="rId20"/>
    <p:sldId id="1185" r:id="rId21"/>
    <p:sldId id="1320" r:id="rId22"/>
    <p:sldId id="1180" r:id="rId23"/>
    <p:sldId id="1181" r:id="rId24"/>
    <p:sldId id="1179" r:id="rId25"/>
    <p:sldId id="1191" r:id="rId26"/>
    <p:sldId id="1187" r:id="rId27"/>
    <p:sldId id="1186" r:id="rId28"/>
    <p:sldId id="1188" r:id="rId29"/>
    <p:sldId id="1666" r:id="rId30"/>
    <p:sldId id="1189" r:id="rId31"/>
    <p:sldId id="1190" r:id="rId32"/>
    <p:sldId id="1176" r:id="rId33"/>
    <p:sldId id="1192" r:id="rId34"/>
    <p:sldId id="1193" r:id="rId35"/>
    <p:sldId id="1177" r:id="rId36"/>
    <p:sldId id="1011" r:id="rId37"/>
    <p:sldId id="1248" r:id="rId38"/>
    <p:sldId id="1321" r:id="rId39"/>
    <p:sldId id="1249" r:id="rId40"/>
    <p:sldId id="609" r:id="rId41"/>
    <p:sldId id="1250" r:id="rId42"/>
    <p:sldId id="1497" r:id="rId43"/>
    <p:sldId id="1195" r:id="rId44"/>
    <p:sldId id="1218" r:id="rId45"/>
    <p:sldId id="1253" r:id="rId46"/>
    <p:sldId id="1081" r:id="rId47"/>
    <p:sldId id="1207" r:id="rId48"/>
    <p:sldId id="1208" r:id="rId49"/>
    <p:sldId id="1206" r:id="rId50"/>
    <p:sldId id="1251" r:id="rId51"/>
    <p:sldId id="1498" r:id="rId52"/>
    <p:sldId id="1252" r:id="rId53"/>
    <p:sldId id="1660" r:id="rId54"/>
    <p:sldId id="1257" r:id="rId55"/>
    <p:sldId id="1668" r:id="rId56"/>
    <p:sldId id="1242" r:id="rId57"/>
    <p:sldId id="1244" r:id="rId58"/>
    <p:sldId id="1123" r:id="rId59"/>
    <p:sldId id="1261" r:id="rId60"/>
    <p:sldId id="1151" r:id="rId61"/>
    <p:sldId id="1243" r:id="rId62"/>
    <p:sldId id="1258" r:id="rId63"/>
    <p:sldId id="1262" r:id="rId64"/>
    <p:sldId id="1131" r:id="rId65"/>
    <p:sldId id="1259" r:id="rId66"/>
    <p:sldId id="1260" r:id="rId67"/>
    <p:sldId id="1263" r:id="rId68"/>
    <p:sldId id="1522" r:id="rId69"/>
    <p:sldId id="1268" r:id="rId70"/>
    <p:sldId id="1671" r:id="rId71"/>
    <p:sldId id="1269" r:id="rId72"/>
    <p:sldId id="1267" r:id="rId73"/>
    <p:sldId id="1354" r:id="rId74"/>
    <p:sldId id="1659" r:id="rId75"/>
    <p:sldId id="1670" r:id="rId76"/>
    <p:sldId id="1266" r:id="rId77"/>
    <p:sldId id="1173" r:id="rId78"/>
    <p:sldId id="1504" r:id="rId79"/>
    <p:sldId id="1270" r:id="rId80"/>
    <p:sldId id="1143" r:id="rId81"/>
    <p:sldId id="1247" r:id="rId82"/>
    <p:sldId id="1144" r:id="rId83"/>
    <p:sldId id="1271" r:id="rId84"/>
    <p:sldId id="1272" r:id="rId85"/>
    <p:sldId id="1566" r:id="rId86"/>
    <p:sldId id="1146" r:id="rId87"/>
    <p:sldId id="1662" r:id="rId88"/>
    <p:sldId id="1274" r:id="rId89"/>
    <p:sldId id="1567" r:id="rId90"/>
    <p:sldId id="1568" r:id="rId91"/>
    <p:sldId id="1148" r:id="rId92"/>
    <p:sldId id="1217" r:id="rId93"/>
    <p:sldId id="1275" r:id="rId94"/>
    <p:sldId id="1506" r:id="rId95"/>
    <p:sldId id="1124" r:id="rId96"/>
    <p:sldId id="1232" r:id="rId97"/>
    <p:sldId id="1570" r:id="rId98"/>
    <p:sldId id="1561" r:id="rId99"/>
    <p:sldId id="1147" r:id="rId100"/>
    <p:sldId id="1273" r:id="rId101"/>
    <p:sldId id="1564" r:id="rId102"/>
    <p:sldId id="1571" r:id="rId103"/>
    <p:sldId id="1149" r:id="rId104"/>
    <p:sldId id="1573" r:id="rId105"/>
    <p:sldId id="1576" r:id="rId106"/>
    <p:sldId id="1150" r:id="rId107"/>
    <p:sldId id="1580" r:id="rId108"/>
    <p:sldId id="1586" r:id="rId109"/>
    <p:sldId id="1322" r:id="rId110"/>
    <p:sldId id="1625" r:id="rId111"/>
    <p:sldId id="1585" r:id="rId112"/>
    <p:sldId id="1663" r:id="rId113"/>
    <p:sldId id="1664" r:id="rId114"/>
    <p:sldId id="1665" r:id="rId115"/>
    <p:sldId id="1396" r:id="rId116"/>
    <p:sldId id="1284" r:id="rId117"/>
    <p:sldId id="1287" r:id="rId118"/>
    <p:sldId id="1283" r:id="rId119"/>
    <p:sldId id="1288" r:id="rId120"/>
    <p:sldId id="1300" r:id="rId121"/>
    <p:sldId id="1305" r:id="rId122"/>
    <p:sldId id="1306" r:id="rId123"/>
    <p:sldId id="1278" r:id="rId124"/>
    <p:sldId id="1279" r:id="rId125"/>
    <p:sldId id="1317" r:id="rId126"/>
    <p:sldId id="1318" r:id="rId127"/>
    <p:sldId id="1319" r:id="rId128"/>
    <p:sldId id="1590" r:id="rId129"/>
    <p:sldId id="1669" r:id="rId130"/>
    <p:sldId id="1277" r:id="rId131"/>
    <p:sldId id="1323" r:id="rId132"/>
    <p:sldId id="1325" r:id="rId133"/>
    <p:sldId id="1667" r:id="rId134"/>
    <p:sldId id="1324" r:id="rId135"/>
    <p:sldId id="1594" r:id="rId136"/>
    <p:sldId id="1256" r:id="rId137"/>
    <p:sldId id="393" r:id="rId138"/>
    <p:sldId id="447" r:id="rId139"/>
    <p:sldId id="1661" r:id="rId140"/>
    <p:sldId id="1627" r:id="rId141"/>
    <p:sldId id="1595" r:id="rId142"/>
    <p:sldId id="1592" r:id="rId143"/>
    <p:sldId id="1596" r:id="rId144"/>
    <p:sldId id="1597" r:id="rId145"/>
    <p:sldId id="1361" r:id="rId146"/>
    <p:sldId id="1496" r:id="rId147"/>
    <p:sldId id="1458" r:id="rId148"/>
    <p:sldId id="1103" r:id="rId149"/>
  </p:sldIdLst>
  <p:sldSz cx="6858000" cy="9144000" type="screen4x3"/>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userDrawn="1">
          <p15:clr>
            <a:srgbClr val="000000"/>
          </p15:clr>
        </p15:guide>
        <p15:guide id="2" pos="2160" userDrawn="1">
          <p15:clr>
            <a:srgbClr val="000000"/>
          </p15:clr>
        </p15:guide>
      </p15:sldGuideLst>
    </p:ext>
    <p:ext uri="{2D200454-40CA-4A62-9FC3-DE9A4176ACB9}">
      <p15:notesGuideLst xmlns:p15="http://schemas.microsoft.com/office/powerpoint/2012/main">
        <p15:guide id="1" orient="horz" pos="3024" userDrawn="1">
          <p15:clr>
            <a:srgbClr val="000000"/>
          </p15:clr>
        </p15:guide>
        <p15:guide id="2" pos="2304" userDrawn="1">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F3167E-0D8A-47ED-B583-F1163739C853}" v="16" dt="2023-03-07T21:56:13.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51" autoAdjust="0"/>
    <p:restoredTop sz="94559" autoAdjust="0"/>
  </p:normalViewPr>
  <p:slideViewPr>
    <p:cSldViewPr snapToGrid="0">
      <p:cViewPr>
        <p:scale>
          <a:sx n="83" d="100"/>
          <a:sy n="83" d="100"/>
        </p:scale>
        <p:origin x="1200" y="-273"/>
      </p:cViewPr>
      <p:guideLst>
        <p:guide orient="horz" pos="2880"/>
        <p:guide pos="2160"/>
      </p:guideLst>
    </p:cSldViewPr>
  </p:slideViewPr>
  <p:outlineViewPr>
    <p:cViewPr>
      <p:scale>
        <a:sx n="33" d="100"/>
        <a:sy n="33" d="100"/>
      </p:scale>
      <p:origin x="0" y="-182346"/>
    </p:cViewPr>
  </p:outlineViewPr>
  <p:notesTextViewPr>
    <p:cViewPr>
      <p:scale>
        <a:sx n="1" d="1"/>
        <a:sy n="1" d="1"/>
      </p:scale>
      <p:origin x="0" y="0"/>
    </p:cViewPr>
  </p:notesTextViewPr>
  <p:sorterViewPr>
    <p:cViewPr>
      <p:scale>
        <a:sx n="100" d="100"/>
        <a:sy n="100" d="100"/>
      </p:scale>
      <p:origin x="0" y="-15732"/>
    </p:cViewPr>
  </p:sorterViewPr>
  <p:notesViewPr>
    <p:cSldViewPr snapToGrid="0">
      <p:cViewPr varScale="1">
        <p:scale>
          <a:sx n="65" d="100"/>
          <a:sy n="65" d="100"/>
        </p:scale>
        <p:origin x="2565" y="2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handoutMaster" Target="handoutMasters/handoutMaster1.xml"/><Relationship Id="rId156"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460830" cy="480060"/>
          </a:xfrm>
          <a:prstGeom prst="rect">
            <a:avLst/>
          </a:prstGeom>
        </p:spPr>
        <p:txBody>
          <a:bodyPr vert="horz" lIns="96661" tIns="48331" rIns="96661" bIns="48331" rtlCol="0"/>
          <a:lstStyle>
            <a:lvl1pPr algn="l">
              <a:defRPr sz="1300"/>
            </a:lvl1pPr>
          </a:lstStyle>
          <a:p>
            <a:r>
              <a:rPr lang="en-US" b="1" dirty="0"/>
              <a:t>Dizzy/Vertigo Patients: Central Etiology?</a:t>
            </a:r>
          </a:p>
          <a:p>
            <a:r>
              <a:rPr lang="en-US" b="1" dirty="0"/>
              <a:t>Edward P Sloan, MD, MPH</a:t>
            </a:r>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r>
              <a:rPr lang="en-US" b="1" dirty="0"/>
              <a:t>Emergencies in Medicine Park City</a:t>
            </a:r>
          </a:p>
          <a:p>
            <a:r>
              <a:rPr lang="en-US" b="1" dirty="0"/>
              <a:t>March 1, 2023 </a:t>
            </a:r>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DE49C6B2-8BB8-4FDA-ABFC-D7379E6C9376}" type="slidenum">
              <a:rPr lang="en-US" sz="1600" b="1" smtClean="0"/>
              <a:t>‹#›</a:t>
            </a:fld>
            <a:endParaRPr lang="en-US" sz="1600" b="1" dirty="0"/>
          </a:p>
        </p:txBody>
      </p:sp>
    </p:spTree>
    <p:extLst>
      <p:ext uri="{BB962C8B-B14F-4D97-AF65-F5344CB8AC3E}">
        <p14:creationId xmlns:p14="http://schemas.microsoft.com/office/powerpoint/2010/main" val="289851834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16:01:03.11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2886,'1'-22,"7"-40,-4 40,2-38,-5 42,1 0,4-20,-2 20,-1-1,0-19,-3-1586,-1 769,1 852,0 0,0 0,0 0,1 0,-1 0,0 0,1 0,0 0,0 1,0-1,1 0,-1 1,1-1,-1 1,1-1,-1 0,1 1,1 0,-2 0,1-1,1 2,0-1,-1 0,0 1,1-1,-1 1,1-1,0 1,0 0,0 0,0 0,0 1,0-1,0 1,0-1,0 1,3 0,23-1,-1 0,1 2,-1 1,52 10,-60-8,0-2,1 0,19-1,-20-1,1 1,-2 1,23 4,-10-1,-1-1,1-2,-1 0,40-5,3 0,407 3,-467 1,-1 1,26 5,24 2,377-7,-214-4,-196 0,-2-1,49-11,26-3,49 16,-6 1,-68-9,49-1,-96 11,-23 0,0 1,0-2,0 0,0 0,0 0,0-1,0-1,-1 1,1-1,0-1,8-2,-6-3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01:05:30.21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0 758,'2'0,"1"0,-1 1,-1-1,2 1,-1 0,0-1,0 2,0-1,-1 0,2 0,-2 0,3 2,19 19,17 20,1-2,61 45,5 5,-12-10,-94-79,1 1,-1-1,2-1,-2 2,1-1,0-1,-1 1,2 0,-2 0,1-1,0 0,0 0,0 0,0 1,2-1,0-1,-1 1,0-1,0 0,0 0,0 0,0-1,0 1,-1-1,4-1,56-41,56-51,-103 81,21-16,131-106,-8 9,10-8,-59 50,5-5,-73 60,63-45,-15 13,116-104,-178 139,-19 17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01:05:34.19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338 1,'-1'1,"0"0,0 1,1-1,-2 0,1 1,0-2,0 2,0-1,-1-1,1 2,0-1,-4 0,-2 5,-14 10,14-12,1 1,-1 0,1 0,-5 7,4-4,1-1,-1-1,-1 0,-14 9,13-9,0 0,0 1,-9 10,10-9,1-1,-1 1,0-1,0-1,0 1,-1-1,0-1,-18 8,18-8,-15 8,8-4,7-5,-1-1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01:05:50.55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1,'7'0,"0"0,1 1,-1 0,1 1,-1-1,0 2,0-1,0 1,0 0,0 0,-1 0,1 1,-1 1,0-1,6 6,-3-1,2-1,0 0,0-1,16 9,-10-7,-2 2,0 0,-1 0,0 2,16 16,-27-26,0 1,0 0,0-1,0 1,-1 1,0-2,0 2,1-1,-2 1,1-1,-1 1,2 8,-1-3,1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01:05:54.42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0,'1'3,"0"0,-1-1,1 1,0 0,0 0,1-1,-1 1,0-1,4 3,1 7,6 12,24 44,-21-39,17 42,-16-36,-13-29,0-1,0 1,1-1,1 0,-2 0,6 4,-4-4,-1-1,1 1,-1 0,-1 0,0 0,5 8,-6-8,2 4,0 1,5 20,-8-21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01:05:57.723"/>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1,'6'0,"0"0,0 0,0 0,0 1,0 0,0 0,0 1,-1-1,1 1,8 4,41 21,-34-18,-9-3,-8-5,1 1,-2 0,7 4,-8-5,-1 0,1 0,-2 0,2 0,-2 0,2 1,-1-1,0 0,-1 1,1-1,0 1,0-1,0 3,4 7,-1-1,1 0,1 0,0 0,0-1,1 1,10 9,-8-8,-4-5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02:27.36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1171 1,'0'7,"-1"-1,0 1,-1-1,1 0,-1 1,-1-1,1 0,-1 1,0-2,0 1,-1 0,1-1,-1 1,-1-1,-7 7,-8 7,-2 0,-31 21,31-25,-137 91,132-88,11-8,1 1,1 1,-16 14,27-22,-1 0,0 1,1-1,0 1,0-1,0 1,1 0,0 0,-1 0,2 1,-1-1,1 0,0 1,0 9,-1 14,1 1,5 33,-2-52,0-1,0 1,1-1,0 0,1 0,0 0,0-1,1 1,10 13,-12-19,2 1,-1-1,1 1,-1-2,11 7,12 10,-3 0,0-2,0-1,52 27,89 31,-121-57,-2-3,3 0,61 9,-2 1,-11 9,-3-14,43 12,67 25,-189-54,0 1,0 1,16 10,16 5,-27-13,0 1,-1 0,27 21,-18-12,-20-15,1 1,1-1,-1 1,0-1,0-1,1 1,6 0,-8-1,0 0,0 0,1 0,-1 0,-1 1,2-1,-1 2,-1-2,1 1,0 1,0 0,-1-1,4 5,1 3,0 1,-1-1,0 1,0 1,-1 0,-1 0,0 0,4 19,-6-17,-1 0,0-1,-1 2,-1-2,0 1,-1 0,-1 0,-4 22,4-29,0-1,1 0,-2 0,0 0,0 0,0-1,0 1,0-1,-1 1,0-1,0-1,-1 1,1-1,-1 1,0-1,0 0,-1 0,1-1,-1 0,-8 4,-69 26,-38 12,63-23,38-13,0-1,-29 6,28-8,-1 0,-39 19,41-15,0-2,-40 11,-88 25,143-41,-24 6,-59 8,19-4,57-10,10-3,-1 0,0 0,1 0,0 0,0 1,-1 0,1 0,-1-1,2 1,-2 0,1 0,0 1,0-1,0 0,0 1,0-1,0 1,1 0,-1-1,1 2,-1-2,1 1,-1 1,1-2,0 1,0 1,0-1,-1 3,1-2,1-1,-2 1,1-1,-1 0,1 0,-1 1,1-1,-1-1,0 2,0-2,0 1,0 0,0-1,-1 1,1-1,0 1,0-1,-1 0,0 0,1 0,-1-1,1 1,-1-1,-4 1,-8 0,0 0,-1-1,-19-2,4 0,4 0,-1 2,1 1,-1 0,1 3,-1 0,-41 13,40-9,0 0,-33 3,-17 4,47-9,23-5,0 0,0 2,1-1,-17 7,5-1,-1 0,-31 7,-20 6,61-16,1-1,-1 2,1-1,1 1,0 1,0-1,0 1,0 1,1 0,1 0,-10 12,8-6,1-1,0 1,2 0,0 0,0 1,1 0,-5 24,-7 23,12-48,0 1,1 1,1-1,-2 31,4-42,0 19,2 1,4 36,-3-51,0-2,-1 1,2 0,0-1,0 2,1-3,0 2,0-1,1 0,-1-1,8 8,63 71,-58-70,-1 0,2-1,0-1,0 0,2-2,-1 0,2-1,-1-1,1-1,0-1,34 7,47 14,49 10,-137-35,-1 0,21 9,-24-8,0 0,0-1,0 0,1-1,12 2,21 1,-1 3,0 1,48 18,71 18,-48-6,-111-39,12 5,-2-1,1 2,-1 0,0 0,24 17,0 1,-31-21,0 0,0 0,0 1,-1-1,1 2,-1-1,0 0,0 1,-1 0,1 0,-1 0,0 1,0 0,2 6,13 42,-7-21,1 1,23 42,-30-65,-1 0,0 1,-1 0,0 0,-1 1,0-1,1 26,-4 93,-1-64,1-63,-1 1,0 1,1-1,-1-1,-1 2,1-2,-1 1,1 0,-1-1,-1 1,1-1,-1 1,-3 3,-4 5,-2-2,-20 20,-4 2,22-21,-1-1,0 0,-1-1,-30 14,36-19,-19 8,0-2,0-1,-52 10,55-13,-54 18,59-18,1 0,-1-1,-42 6,40-9,1 2,0 0,-27 10,29-8,-1-1,1 0,-1-2,-22 2,-60 6,61-6,23-2,-35 10,40-9,-1-1,0 0,-30 2,39-5,-19-1,2 2,-31 6,21-3,0-2,-1 0,-61-5,21 0,52 1,0 2,-1 0,2 2,-1 0,-37 10,41-8,-37 6,24-6,30-5,0 0,0 0,0 0,0 0,0 0,0-1,0 1,0 0,0 0,0 0,0 0,0-1,0 1,0-1,0 0,1 1,-1 0,0-1,0 0,1 0,-1 1,0-1,0 0,0 0,1 1,0-1,-1 0,1 0,-1 0,1 0,0 0,0 1,0-2,-1 1,1 1,0-2,0 1,0 1,0-2,0 0,-1-9,1 2,0-2,2-11,-1 7,0-4,-1 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03:09.969"/>
    </inkml:context>
    <inkml:brush xml:id="br0">
      <inkml:brushProperty name="width" value="0.1" units="cm"/>
      <inkml:brushProperty name="height" value="0.1" units="cm"/>
      <inkml:brushProperty name="color" value="#E71224"/>
    </inkml:brush>
  </inkml:definitions>
  <inkml:trace contextRef="#ctx0" brushRef="#br0">1107 0 24575,'-17'2'0,"-1"1"0,1 0 0,0 1 0,0 1 0,-28 12 0,31-12 0,-50 23 0,41-18 0,0 0 0,0-2 0,-33 8 0,-8-1 0,39-8 0,-1-2 0,2 0 0,-41 1 0,55-6 0,-122 6 0,114-3 0,0 0 0,0 0 0,1 2 0,0 0 0,-25 12 0,31-12 0,-1-1 0,0-1 0,-20 3 0,25-5 0,-1 1 0,1-1 0,-1 1 0,1 0 0,-1 0 0,1 1 0,1 0 0,-2 0 0,1 1 0,1 0 0,-12 8 0,9-3 13,-1 0 1,-1-2-1,0 1 0,0-2 0,-15 8 0,-15 10-1457,27-14-5382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03:11.679"/>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03:14.321"/>
    </inkml:context>
    <inkml:brush xml:id="br0">
      <inkml:brushProperty name="width" value="0.1" units="cm"/>
      <inkml:brushProperty name="height" value="0.1" units="cm"/>
      <inkml:brushProperty name="color" value="#E71224"/>
    </inkml:brush>
  </inkml:definitions>
  <inkml:trace contextRef="#ctx0" brushRef="#br0">1014 0 24575,'-5'5'0,"-1"-2"0,0 0 0,0 0 0,0 0 0,-1 0 0,1-1 0,0 0 0,-9 1 0,-17 7 0,-7 5 0,12-5 0,-49 25 0,58-26 0,0-2 0,0 0 0,0 0 0,-27 4 0,22-6 0,1 2 0,-34 13 0,43-14 0,1-2 0,-2 0 0,-23 3 0,6-1 0,4 0 0,-36 0 0,1 0 0,32-1 0,14-4 0,-1 2 0,0 0 0,1 0 0,-1 1 0,1 1 0,-30 15 0,-9 5 76,40-19-556,0 1-1,-24 15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03:17.552"/>
    </inkml:context>
    <inkml:brush xml:id="br0">
      <inkml:brushProperty name="width" value="0.1" units="cm"/>
      <inkml:brushProperty name="height" value="0.1" units="cm"/>
      <inkml:brushProperty name="color" value="#E71224"/>
    </inkml:brush>
  </inkml:definitions>
  <inkml:trace contextRef="#ctx0" brushRef="#br0">1 0 24575,'10'2'0,"0"-1"0,-1 1 0,1 1 0,0 0 0,0 0 0,13 9 0,5-1 0,147 58 0,-144-56 0,42 26 0,-43-23 0,-1 1 0,2-2 0,-1-1 0,54 15 0,-3 0 0,-52-18 0,34 9 0,-51-16 23,0 0-1,-1 1 0,1 0 0,-1 1 1,15 10-1,-13-7-522,2-2 1,21 11-1,-25-15-6326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01:04:44.80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1 526,'0'6,"0"0,0 0,0 0,0 0,1-1,0 1,0 0,1-1,3 12,4 2,-2 0,8 29,-1-7,-9-29,-1 1,3 16,-4-13,1 0,0 0,12 30,-10-35,-2 1,5 17,-9-28,0-1,0 1,0 0,0 0,1-1,-1 1,0 0,1 0,-1-1,0 0,0 1,0 0,1 0,0-1,-1 0,1 1,-1 0,0-1,1 1,0-1,-1 0,1 0,-1 1,1-1,0 1,0 0,1-1,-1-1,0 1,0-1,0 1,0 0,0-1,0 1,0 0,0-1,0 0,-1 0,2 1,-1-1,-1 0,1 0,0 1,0-3,124-153,-102 124,16-21,-17 20,2 1,30-30,195-182,-239 233,1 0,-1 0,-1-1,14-21,-16 21,2 0,0 2,0-1,20-16,3-4,38-47,-42 46,-9 9</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03:21.199"/>
    </inkml:context>
    <inkml:brush xml:id="br0">
      <inkml:brushProperty name="width" value="0.1" units="cm"/>
      <inkml:brushProperty name="height" value="0.1" units="cm"/>
      <inkml:brushProperty name="color" value="#E71224"/>
    </inkml:brush>
  </inkml:definitions>
  <inkml:trace contextRef="#ctx0" brushRef="#br0">1 1 24575,'10'0'0,"0"2"0,0-1 0,0 1 0,-1 0 0,1 1 0,0 0 0,14 7 0,64 39 0,-58-32 0,-18-9 0,-2-2 0,0-1 0,0 0 0,0 0 0,1-1 0,12 4 0,149 41 0,-151-42 0,0-2 0,0 1 0,39 2 0,-24-4 0,0 2 0,0 1 0,66 24 0,-72-18 0,0 1 0,45 28 0,-66-34-1365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03:23.891"/>
    </inkml:context>
    <inkml:brush xml:id="br0">
      <inkml:brushProperty name="width" value="0.1" units="cm"/>
      <inkml:brushProperty name="height" value="0.1" units="cm"/>
      <inkml:brushProperty name="color" value="#E71224"/>
    </inkml:brush>
  </inkml:definitions>
  <inkml:trace contextRef="#ctx0" brushRef="#br0">1360 2 24575,'-50'-1'0,"0"2"0,1 3 0,-91 17 0,85-8 0,17-5 0,-60 22 0,-32 24 0,69-37 0,42-13 0,0 1 0,-26 11 0,25-8 0,0-1 0,-1-1 0,-36 4 0,-4 3 0,34-9 0,-37 5 0,13-4 0,-82 16 0,69-19 91,53-3-382,-1 1 0,0 1 0,0 0-1,-16 3 1,16 0-6535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03:33.959"/>
    </inkml:context>
    <inkml:brush xml:id="br0">
      <inkml:brushProperty name="width" value="0.1" units="cm"/>
      <inkml:brushProperty name="height" value="0.1" units="cm"/>
      <inkml:brushProperty name="color" value="#E71224"/>
    </inkml:brush>
  </inkml:definitions>
  <inkml:trace contextRef="#ctx0" brushRef="#br0">1298 1 24575,'-13'0'0,"0"-1"0,1 2 0,-1-1 0,0 2 0,0-1 0,1 2 0,0 0 0,-1 1 0,1 0 0,0 0 0,-18 11 0,-57 30 0,19-13 0,53-25 0,-1 0 0,1-1 0,-2-1 0,1 0 0,-19 2 0,-85 8 0,94-11 0,0 1 0,0 0 0,-29 11 0,52-15 0,-15 4 0,-1-2 0,-20 3 0,-7 0 0,25-2 0,5-2 0,1 1 0,1 0 0,-1 1 0,0 1 0,0 0 0,-23 12 0,26-11 0,-1-1 0,0 1 0,0-2 0,-1 0 0,1-1 0,-24 2 0,18-3 0,1 2 0,-32 10 0,-44 14-206,70-22-953,11-3-5667</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04:06.473"/>
    </inkml:context>
    <inkml:brush xml:id="br0">
      <inkml:brushProperty name="width" value="0.1" units="cm"/>
      <inkml:brushProperty name="height" value="0.1" units="cm"/>
      <inkml:brushProperty name="color" value="#AE198D"/>
      <inkml:brushProperty name="inkEffects" value="galaxy"/>
      <inkml:brushProperty name="anchorX" value="-5186.31152"/>
      <inkml:brushProperty name="anchorY" value="-4610.81836"/>
      <inkml:brushProperty name="scaleFactor" value="0.5"/>
    </inkml:brush>
  </inkml:definitions>
  <inkml:trace contextRef="#ctx0" brushRef="#br0">0 1 24575,'0'0'0,"3"0"0,5 0 0,4 0 0,2 0 0,3 0 0,1 0 0,1 0 0,0 0 0,0 0 0,1 0 0,-2 0 0,1 0 0,0 0 0,0 0 0,-1 0 0,0 0 0,-3 4 0,0-1 0,-4 5 0,0-1 0,2-1 0,-3 2 0,2-1 0,1-2 0,-2 3 0,1-2 0,1-1 0,-2 3 0,1-2 0,-1 2 0,-1 0 0,3-2 0,-2 2 0,4-1 0,2 2 0,2-2 0,0-1 0,1 2 0,-1 2 0,1 0 0,-2-3 0,-3 2 0,0-2 0,0-1 0,0 2 0,2-2 0,-4 2 0,1-1 0,0 3 0,2-2 0,0 2 0,1-1 0,-3 1 0,1-2 0,-1-1 0,-2 1 0,1-1 0,-3 2 0,0-2 0,-1 3 0,1-2 0,2-2 0,-1 3 0,0-3 0,2 3 0,-1 3 0,0-3 0,1-1 0,-1 2 0,0-3 0,2 3 0,1 1 0,1-1 0,-2 2 0,-1-3 0,-2 2 0,1-2 0,-3 2 0,1-3 0,-1 2 0,1-1 0,-3 0 0,4 3 0,-3 3 0,-2 0 0,2-1 0,-1 0 0,-2 0 0,-2 2 0,0 1 0,-2 1 0,-1 0 0,0 0 0,0 0 0,-1 1 0,1 0 0,0 0 0,0-1 0,0 0 0,0 1 0,0 0 0,-4-4 0,0-1 0,0 1 0,-2-4 0,0 2 0,-3-4 0,1 2 0,-2-2 0,-2-3 0,2 2 0,1-1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04:12.036"/>
    </inkml:context>
    <inkml:brush xml:id="br0">
      <inkml:brushProperty name="width" value="0.1" units="cm"/>
      <inkml:brushProperty name="height" value="0.1" units="cm"/>
      <inkml:brushProperty name="color" value="#AE198D"/>
      <inkml:brushProperty name="inkEffects" value="galaxy"/>
      <inkml:brushProperty name="anchorX" value="-7925.1543"/>
      <inkml:brushProperty name="anchorY" value="-7173.63037"/>
      <inkml:brushProperty name="scaleFactor" value="0.5"/>
    </inkml:brush>
  </inkml:definitions>
  <inkml:trace contextRef="#ctx0" brushRef="#br0">0 0 24575,'0'0'0,"0"4"0,4 0 0,3 0 0,5-1 0,2-1 0,2 0 0,2 2 0,2 0 0,-1 0 0,0-1 0,0-1 0,0-1 0,-4 4 0,0-1 0,0-1 0,0 0 0,2 0 0,-1-2 0,2 0 0,0 3 0,1-1 0,-1 5 0,1-1 0,0-1 0,-1-3 0,1 4 0,0-1 0,-1-1 0,1-2 0,-1-1 0,-3 2 0,0 1 0,-1-1 0,2-1 0,0 3 0,1-1 0,-3 2 0,0 1 0,1-3 0,1 3 0,3-1 0,-1 2 0,0-1 0,0-2 0,-5 2 0,1-1 0,1-2 0,0-1 0,-3 2 0,1-1 0,-2 2 0,0 1 0,1-3 0,-2 3 0,2-1 0,-2 2 0,1-1 0,1 1 0,3 0 0,-3 1 0,0-2 0,-1 3 0,1-3 0,-4 2 0,3-1 0,-2 1 0,0-2 0,0 2 0,0-1 0,0 0 0,-3 3 0,2-1 0,-1 1 0,2 1 0,2-1 0,-1 0 0,-3 2 0,3-3 0,-3 1 0,-1 2 0,-2 1 0,2-3 0,-1 2 0,-1 0 0,-1 1 0,-1 2 0,-1 0 0,0 1 0,-1 1 0,0-1 0,-1 0 0,1 1 0,0 0 0,0 0 0,0-1 0,-4-3 0,1-3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04:16.311"/>
    </inkml:context>
    <inkml:brush xml:id="br0">
      <inkml:brushProperty name="width" value="0.1" units="cm"/>
      <inkml:brushProperty name="height" value="0.1" units="cm"/>
      <inkml:brushProperty name="color" value="#AE198D"/>
      <inkml:brushProperty name="inkEffects" value="galaxy"/>
      <inkml:brushProperty name="anchorX" value="-10664.42188"/>
      <inkml:brushProperty name="anchorY" value="-9515.93164"/>
      <inkml:brushProperty name="scaleFactor" value="0.5"/>
    </inkml:brush>
  </inkml:definitions>
  <inkml:trace contextRef="#ctx0" brushRef="#br0">871 0 24575,'0'0'0,"-3"0"0,-5 0 0,-4 0 0,-2 0 0,-3 0 0,-1 0 0,-1 0 0,0 0 0,0 4 0,-4 0 0,-4 4 0,-3-1 0,1-1 0,1-2 0,3 3 0,2 2 0,2 0 0,1-2 0,5 2 0,1-3 0,0 0 0,2 2 0,0-1 0,0-3 0,-3 4 0,-1-2 0,3 3 0,-1-3 0,0 1 0,-2 1 0,-1-2 0,0 0 0,3 1 0,-1-1 0,1-1 0,-2 2 0,3 4 0,0-3 0,-2 3 0,0-2 0,3 2 0,-1-2 0,2 2 0,-1-3 0,4 3 0,-2 1 0,-2-2 0,1 1 0,0 3 0,1 1 0,3 1 0,-2-2 0,3 0 0,0 1 0,3 1 0,-3-3 0,1 0 0,-2 1 0,-1 1 0,3 2 0,0 0 0,2 0 0,-2-2 0,1 0 0,0 0 0,1 0 0,1 2 0,1 0 0,1 1 0,0 0 0,0 1 0,0 0 0,0-1 0,0 0 0,0 1 0,4-4 0,3 0 0,1-1 0,3-2 0,2-3 0,2-3 0,1 1 0,2-2 0,-4 3 0,2-1 0,-5 2 0,1 3 0,1-3 0,-2 3 0,1-2 0,0 1 0,3-2 0,-3 2 0,2-2 0,0-3 0,-3 2 0,2-1 0,-3 1 0,1 0 0,1-2 0,2-3 0,-2 4 0,2-2 0,0-1 0,1 4 0,2-3 0,0 0 0,1-1 0,1-2 0,-1-1 0,0 0 0,-3-1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04:20.716"/>
    </inkml:context>
    <inkml:brush xml:id="br0">
      <inkml:brushProperty name="width" value="0.1" units="cm"/>
      <inkml:brushProperty name="height" value="0.1" units="cm"/>
      <inkml:brushProperty name="color" value="#AE198D"/>
      <inkml:brushProperty name="inkEffects" value="galaxy"/>
      <inkml:brushProperty name="anchorX" value="-8896.71191"/>
      <inkml:brushProperty name="anchorY" value="-9603.59766"/>
      <inkml:brushProperty name="scaleFactor" value="0.5"/>
    </inkml:brush>
  </inkml:definitions>
  <inkml:trace contextRef="#ctx0" brushRef="#br0">833 19 24575,'0'0'0,"-3"-3"0,-5-1 0,-3 0 0,-3 1 0,-3 1 0,-1 0 0,-1 2 0,0-1 0,-1 1 0,2 0 0,-1 1 0,-1-1 0,2 0 0,0 0 0,-1 0 0,0 3 0,1 1 0,-1 0 0,1-1 0,0 3 0,-1 3 0,1-1 0,-1 0 0,4 1 0,1-2 0,-1-1 0,-1-2 0,4 3 0,-1-3 0,-1 1 0,2 1 0,0 0 0,-1 3 0,-2-2 0,-1 3 0,-1-2 0,-1-1 0,3 1 0,0-1 0,4 2 0,-1-2 0,-1 3 0,-1 2 0,-1 2 0,2 1 0,-1-1 0,3 0 0,0-3 0,2 1 0,2 1 0,-1-2 0,1 1 0,2 1 0,-2-2 0,2 1 0,-1 2 0,0 1 0,0 1 0,0 1 0,-1-2 0,1-1 0,1 1 0,2 1 0,0 0 0,2 2 0,0-1 0,1 2 0,0-1 0,1 0 0,-1 1 0,0 0 0,1 0 0,2-4 0,1-1 0,4-3 0,2-3 0,0 1 0,2-3 0,1-1 0,3-2 0,1-1 0,0-1 0,2-1 0,-1 0 0,1 3 0,0 1 0,0-1 0,-1 0 0,1 0 0,-1-2 0,1 3 0,0 0 0,-1 0 0,-3 3 0,0-1 0,-1-1 0,-2 3 0,0-2 0,1-1 0,-2 2 0,2-1 0,-4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04:25.934"/>
    </inkml:context>
    <inkml:brush xml:id="br0">
      <inkml:brushProperty name="width" value="0.1" units="cm"/>
      <inkml:brushProperty name="height" value="0.1" units="cm"/>
      <inkml:brushProperty name="color" value="#AE198D"/>
      <inkml:brushProperty name="inkEffects" value="galaxy"/>
      <inkml:brushProperty name="anchorX" value="-7090.1958"/>
      <inkml:brushProperty name="anchorY" value="-9361.10449"/>
      <inkml:brushProperty name="scaleFactor" value="0.5"/>
    </inkml:brush>
  </inkml:definitions>
  <inkml:trace contextRef="#ctx0" brushRef="#br0">1 1 24575,'0'0'0,"3"0"0,4 0 0,2 4 0,1-1 0,-1 5 0,3-1 0,-3 2 0,1 0 0,3-3 0,-3 3 0,2-2 0,-2 2 0,1-1 0,2-2 0,-3 2 0,-1 2 0,0-1 0,-2 2 0,2-1 0,-1 0 0,2-1 0,1-2 0,0 1 0,-3 3 0,1-2 0,3 1 0,1 3 0,2-2 0,-2 2 0,1-3 0,-3 1 0,1-2 0,-3 1 0,-2 2 0,1-2 0,-2 2 0,0 2 0,0-3 0,0 1 0,3 1 0,-2 2 0,-1 2 0,-2 0 0,-1 1 0,2-4 0,0 1 0,-2 0 0,0 1 0,-1 1 0,-1 0 0,-1 1 0,0 0 0,0 1 0,0-1 0,0 1 0,0-1 0,0 1 0,-3-4 0,-6 0 0,2-1 0,0 2 0,-2-3 0,-2-1 0,-3-1 0,3 0 0,-2-2 0,-2-3 0,3 2 0,0-1 0,2 1 0,-2 0 0,4 1 0,-3-1 0,0-2 0,-4-1 0,0-2 0,-2-2 0,-1-1 0,3 4 0,4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04:30.286"/>
    </inkml:context>
    <inkml:brush xml:id="br0">
      <inkml:brushProperty name="width" value="0.1" units="cm"/>
      <inkml:brushProperty name="height" value="0.1" units="cm"/>
      <inkml:brushProperty name="color" value="#AE198D"/>
      <inkml:brushProperty name="inkEffects" value="galaxy"/>
      <inkml:brushProperty name="anchorX" value="-8572.27539"/>
      <inkml:brushProperty name="anchorY" value="-11752.2002"/>
      <inkml:brushProperty name="scaleFactor" value="0.5"/>
    </inkml:brush>
  </inkml:definitions>
  <inkml:trace contextRef="#ctx0" brushRef="#br0">1 0 24575,'0'0'0,"3"0"0,2 4 0,2-1 0,0 5 0,3-1 0,-2 2 0,2 0 0,-1 2 0,2-3 0,1 3 0,2 1 0,-2 2 0,2-1 0,0-4 0,-2 1 0,1-2 0,0 2 0,2-2 0,2 1 0,-4 3 0,1-2 0,-3 2 0,0-2 0,-1 1 0,0 1 0,-2 2 0,2-1 0,-2 0 0,2-3 0,-2 2 0,-1 0 0,-3 3 0,-2 0 0,0 3 0,-1 0 0,-1 0 0,-1 1 0,1 0 0,-1 0 0,1-1 0,0 1 0,-4-4 0,-3-4 0,-1 0 0,-3-4 0,2 3 0,-2-3 0,-2-1 0,3 1 0,-3-1 0,3 3 0,-1-2 0,-2-1 0,3-1 0,1-2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06:45.393"/>
    </inkml:context>
    <inkml:brush xml:id="br0">
      <inkml:brushProperty name="width" value="0.05" units="cm"/>
      <inkml:brushProperty name="height" value="0.05" units="cm"/>
    </inkml:brush>
  </inkml:definitions>
  <inkml:trace contextRef="#ctx0" brushRef="#br0">189 109 24575,'-1'-5'0,"0"1"0,0-1 0,0 1 0,-1 0 0,1-1 0,-1 1 0,0 0 0,0 0 0,0 0 0,-1 0 0,0 1 0,1-1 0,-1 1 0,0 0 0,-1 0 0,-4-4 0,4 2 0,-2 1 0,1 0 0,-1 0 0,0 1 0,1-1 0,-1 1 0,-1 0 0,1 1 0,-1-1 0,-8 0 0,13 2 0,-1 1 0,1 0 0,-1 0 0,1 0 0,-1 1 0,0-1 0,1 0 0,-1 1 0,1 0 0,0 0 0,-1-1 0,0 2 0,1-1 0,0 0 0,0 1 0,-1-1 0,2 1 0,-1-1 0,-1 1 0,2 0 0,-1-1 0,0 2 0,1-2 0,-1 1 0,1 1 0,-1-1 0,1 0 0,0 0 0,0 1 0,0 0 0,0-1 0,0 0 0,0 6 0,-2 2 0,2 1 0,-1-1 0,1 1 0,0 0 0,1 0 0,2 18 0,-2-26 0,1 1 0,0 0 0,0 0 0,0-1 0,0 0 0,0 0 0,1 1 0,-1-1 0,2 1 0,-2-1 0,1 0 0,1 0 0,-1 0 0,1-1 0,-1 1 0,1-1 0,0 1 0,0-1 0,0 0 0,0 0 0,0 0 0,6 2 0,-4-2 0,-1 0 0,1-1 0,-1 0 0,1 0 0,0 0 0,0 0 0,0-1 0,0 0 0,-1 0 0,1 0 0,0-1 0,0 0 0,0 0 0,-1 0 0,1-1 0,8-2 0,-10 2 0,-1 0 0,1 0 0,-1 0 0,0 0 0,0 0 0,0-1 0,0 1 0,0-1 0,-1 0 0,1 1 0,-1-1 0,1 1 0,-1-1 0,0 0 0,0 0 0,0 0 0,-1 0 0,1 0 0,-1 0 0,1 0 0,-1-6 0,0-2 0,0 1 0,0-1 0,-2 0 0,1 1 0,-4-12 0,4 18 0,-1 0 0,0 1 0,1-1 0,-2 1 0,1-1 0,0 1 0,-1 0 0,0 0 0,1 0 0,-1 1 0,0-1 0,-1 1 0,1-1 0,-1 1 0,1 0 0,-1 0 0,-5-1 0,9 2 0,-2 0 0,1 0 0,-1 1 0,1-1 0,-1 1 0,0-1 0,0 1 0,1 0 0,-1-1 0,1 1 0,-1 0 0,1 0 0,-1 0 0,0 1 0,1-1 0,-1 0 0,1 1 0,-1-1 0,1 1 0,-1-1 0,1 1 0,-1 0 0,1 0 0,-1-1 0,1 1 0,0 0 0,-1 0 0,2 0 0,-2 1 0,1-2 0,0 2 0,0-1 0,0 0 0,0 1 0,0-1 0,0 1 0,1-1 0,-1 1 0,1-1 0,-1 1 0,0-1 0,1 1 0,0-1 0,0 3 0,-2 4 0,1 0 0,1 1 0,0-2 0,0 1 0,1 10 0,-1-16 0,1 0 0,-1 0 0,1 1 0,-1-1 0,1 0 0,0 0 0,0 1 0,0-1 0,1 0 0,0 2 0,-1-3 0,-1-1 0,1 1 0,0 0 0,0 0 0,-1-1 0,2 0 0,-1 1 0,-1 0 0,1-1 0,0 1 0,0-1 0,0 0 0,0 0 0,0 1 0,0-1 0,0 0 0,0 0 0,0 0 0,1 0 0,-2 0 0,1 0 0,1 0 0,0-1 0,-1 1 0,0 0 0,1 0 0,-2 0 0,2-1 0,-1 1 0,0-1 0,0 0 0,0 1 0,0 0 0,0-1 0,0 0 0,-1 0 0,1 1 0,0-1 0,0 0 0,-1 0 0,1 0 0,0 0 0,0 0 0,-1 0 0,1 0 0,-1 0 0,1 0 0,-1 0 0,1 0 0,-1 0 0,0-1 0,0 2 0,0-2 0,0 1 0,0 0 0,0 0 0,0 0 0,0-1 0,0 1 0,0 0 0,0 0 0,0 0 0,-1-2 0,0 0 0,0 0 0,0 0 0,0 0 0,0 0 0,-1 0 0,1 1 0,-1-1 0,1 0 0,-2 1 0,2 0 0,-1-1 0,-1 0 0,-2-1 0,3 2 0,0 0 0,-1 1 0,1 0 0,0-1 0,-1 2 0,1-2 0,-1 1 0,0 1 0,1-1 0,-1 1 0,1-1 0,-1 1 0,1-1 0,-1 1 0,0 0 0,0 1 0,0-1 0,1 1 0,-1-1 0,1 1 0,-1-1 0,-2 3 0,3-3 0,1 1 0,0 1 0,-1-2 0,1 2 0,-1-1 0,2 0 0,-2 1 0,1-1 0,1 1 0,-2-1 0,1 1 0,1-1 0,-1 1 0,0-1 0,0 1 0,1 0 0,0-1 0,-1 1 0,1-1 0,0 2 0,-1-2 0,1 1 0,0 0 0,0-1 0,1 2 0,-1-2 0,0 1 0,1 0 0,-1-1 0,0 1 0,1-1 0,0 1 0,0 2 0,2 5 0,1-2 0,0 1 0,0 1 0,0-2 0,1 1 0,0-2 0,7 9 0,-11-13 0,0-1 0,0 0 0,0 1 0,1-1 0,-1 0 0,0 0 0,1 0 0,-1 0 0,1 0 0,0-1 0,-1 1 0,1 0 0,-1 0 0,2-1 0,-2 0 0,1 1 0,0-1 0,-1 1 0,1-1 0,0 0 0,0 0 0,0 0 0,-1-1 0,1 1 0,0 0 0,0-1 0,-1 1 0,1 0 0,0-1 0,-1 0 0,1 0 0,-1 1 0,1-2 0,-1 1 0,1 1 0,-1-2 0,1 1 0,-1 0 0,0-1 0,2-1 0,0 1-62,-1 0 0,1-1 0,-1 1 0,0-1 0,0 0 0,0 0 0,0 0 0,0 0 0,-1 0 0,1 0 0,-1 0 0,0 0-1,0-1 1,-1 1 0,1-1 0,0 1 0,0-1 0,-1 1 0,0 0 0,0-1 0,-1-4 0,-2-7-6764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01:04:51.76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1 622,'1'0,"0"1,-1-1,1 1,0 0,0-1,-1 1,1-1,0 1,0 0,-1 0,0 0,1 0,-1 0,1-1,-1 1,1 0,-1 1,3 3,9 19,1 0,15 46,1 16,-24-72,0-1,11 19,0-1,-8-12,10 38,-18-56,1 0,-1 1,0-1,1 0,-1 0,1 0,-1 0,1 1,-1-2,1 1,0 1,-1-2,1 1,0 0,0 0,0 0,0 0,0 0,-1-1,2 0,-1 1,0 0,0 0,0-1,0 0,1 0,-2 1,2-1,-1 0,0 0,1 1,-2-1,2 0,-1 0,0-1,1 1,-2 0,2 0,-1-1,2 1,4-3,0 0,0 0,0-1,13-8,-16 9,43-27,-2-2,-2-1,73-74,55-90,-63 64,-93 117,-3-2,1 0,19-36,-25 41,1 0,0 1,10-13,-1 2,29-34,-24 31,41-46,-50 58,1 1,31-22,-36 28,0-1,17-17,-8 6,-11 13</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06:58.683"/>
    </inkml:context>
    <inkml:brush xml:id="br0">
      <inkml:brushProperty name="width" value="0.05" units="cm"/>
      <inkml:brushProperty name="height" value="0.05" units="cm"/>
    </inkml:brush>
  </inkml:definitions>
  <inkml:trace contextRef="#ctx0" brushRef="#br0">117 53 24575,'-21'-1'0,"14"0"0,-1 1 0,1 0 0,-1 1 0,2 0 0,-2-1 0,-10 4 0,16-3 0,0 0 0,0 0 0,1 0 0,-2 0 0,2 1 0,-1-1 0,0 0 0,1 1 0,-1-1 0,1 1 0,-1 0 0,1-1 0,0 1 0,-1 0 0,2 0 0,-2 0 0,1 0 0,1 0 0,-1 0 0,0 0 0,0 0 0,1 1 0,0-2 0,0 1 0,0 1 0,0 2 0,-2 27 0,2 0 0,5 37 0,-5-66 0,0 0 0,1 0 0,1 0 0,-2 0 0,2 0 0,-1 0 0,1 0 0,-1 0 0,1 0 0,-1 0 0,2 0 0,-1-1 0,0 1 0,0-1 0,1 0 0,-1 1 0,1-1 0,-1-1 0,1 2 0,0-2 0,0 1 0,0-1 0,6 3 0,6 0 0,0 1 0,0-1 0,29 2 0,-20-2 0,-17-2 0,0-2 0,0 2 0,0-2 0,0 1 0,0-1 0,0-1 0,7-1 0,-12 2 0,1-1 0,-1 0 0,0 0 0,1 0 0,-1-1 0,0 1 0,0-1 0,0 1 0,0-1 0,0 1 0,0-1 0,-1 0 0,2 0 0,-2 0 0,1 0 0,-1 0 0,0 0 0,0-1 0,0 1 0,1 0 0,0-6 0,2-4 0,-1-1 0,-1 0 0,-1 0 0,1 1 0,-1-2 0,-1 1 0,-1 0 0,0 0 0,0 0 0,-2 0 0,0 0 0,-5-15 0,6 23 0,0 1 0,-1 0 0,0 0 0,0 0 0,0 1 0,-1-1 0,1 1 0,-1-1 0,0 1 0,1 1 0,-2-1 0,1 1 0,-7-4 0,-3-1 0,-1 0 0,-26-7 0,35 12 0,1 2 0,0-2 0,0 1 0,-1 1 0,2 0 0,-1-1 0,-1 1 0,1 1 0,0-1 0,0 0 0,-7 3 0,10-2 0,0 0 0,0 0 0,0-1 0,0 2 0,0-1 0,-1 0 0,2 1 0,-1-1 0,0 1 0,1 0 0,-1-1 0,0 1 0,1 0 0,0 0 0,-1 0 0,1 0 0,0 0 0,-1 0 0,2 0 0,-1 0 0,0 1 0,0-1 0,1 0 0,0 1 0,-1-1 0,1 3 0,-2 7 0,1-1 0,1 0 0,0 1 0,0-1 0,1 1 0,3 15 0,-2-23 0,-1 0 0,1 1 0,-1-2 0,1 1 0,0 0 0,0 0 0,0-1 0,1 1 0,0 0 0,0-1 0,0 1 0,0-1 0,0 0 0,0 0 0,1-1 0,-1 0 0,1 1 0,0-1 0,5 2 0,-2 0 0,1-1 0,0-1 0,-1 0 0,2 1 0,-1-2 0,-1 1 0,2-2 0,-1 1 0,0-1 0,11-1 0,-15 1 0,0-1 0,0 0 0,0 0 0,-1 0 0,1 0 0,0 0 0,0-1 0,-1 0 0,0 0 0,1 0 0,-1 0 0,1 0 0,-1-1 0,0 0 0,-1 1 0,1-1 0,0 0 0,-1 0 0,1-1 0,-1 1 0,0 0 0,0 0 0,2-6 0,-2 4 0,-1 1 0,0-1 0,0 1 0,0 0 0,0-1 0,-1 0 0,0 1 0,0-1 0,0 1 0,0-1 0,-1 1 0,0-1 0,0 1 0,0 0 0,0-1 0,-1 1 0,1-1 0,-2 2 0,-3-9 0,0 4 0,0 1 0,0-1 0,0 1 0,0 0 0,-1 0 0,-1 1 0,1 0 0,-13-8 0,16 12 0,0 0 0,0 1 0,0-2 0,-1 3 0,2-2 0,-2 1 0,1 1 0,0-1 0,-1 0 0,1 1 0,-1 0 0,2 0 0,-2 0 0,1 1 0,-1 0 0,1-1 0,0 2 0,0-1 0,0 0 0,-7 4 0,8-4 0,1 1 0,-1-1 0,1 1 0,-1-1 0,1 1 0,0 0 0,0 0 0,-1 0 0,2 0 0,-1 0 0,0 0 0,0 1 0,0 0 0,1-1 0,0 1 0,0-1 0,-1 1 0,1-1 0,1 1 0,-1 0 0,0 0 0,0 0 0,1 0 0,0 0 0,0 0 0,0 0 0,0 0 0,0-1 0,0 1 0,1 0 0,1 4 0,-1-4 0,1 0 0,0 1 0,-1-1 0,2 0 0,-1 0 0,0 0 0,1 0 0,-1-1 0,1 1 0,0 0 0,0-1 0,0 0 0,0 0 0,0 0 0,0 0 0,1 0 0,-1-1 0,1 0 0,-1 0 0,1 0 0,4 1 0,-4 0 0,2-1 0,-2-1 0,1 1 0,0 0 0,0-1 0,0 0 0,0 0 0,-1 0 0,2-1 0,-2 0 0,1 1 0,0-2 0,-1 1 0,2-1 0,6-4 0,-9 5 0,-1 0 0,0-1 0,0 1 0,0-1 0,0 0 0,0 1 0,0-2 0,-1 1 0,1 0 0,-1 0 0,1 0 0,-1-1 0,1 1 0,-1 0 0,0-1 0,0 0 0,0 1 0,-1 0 0,1-1 0,-1 1 0,1-1 0,-1 0 0,1 0 0,-1 1 0,-1-1 0,1 0 0,0 1 0,-1-1 0,0 1 0,1-1 0,-1 0 0,0 1 0,0-1 0,0 1 0,0 0 0,0-1 0,-1 1 0,1 0 0,-1 0 0,1-1 0,-2 2 0,2-1 0,-1 0 0,0 0 0,0 0 0,0 1 0,-1-1 0,1 1 0,0 0 0,-1 0 0,1 0 0,-1-1 0,0 2 0,1-1 0,-4 0 0,3 0 0,-1 0 0,1 1 0,0-1 0,0 0 0,-1 1 0,0 0 0,1 0 0,-1 0 0,1 1 0,0 0 0,-1-1 0,1 1 0,-1 0 0,-3 2 0,5-2 0,0 0 0,0 1 0,0-1 0,1 2 0,-1-2 0,1 1 0,-1 0 0,1-1 0,-1 2 0,1-1 0,0-1 0,0 2 0,0-1 0,0 0 0,0 0 0,1 1 0,-1-1 0,1 0 0,0 0 0,-1 1 0,1 4 0,-1 1 0,1-1 0,0 1 0,0 0 0,1-1 0,0 1 0,0-1 0,1 1 0,4 12 0,-6-18 0,2 1 0,-1-1 0,0 0 0,1 0 0,0 1 0,-1-1 0,1-1 0,0 2 0,0-2 0,0 1 0,0-1 0,0 1 0,1-1 0,-1 1 0,0-1 0,0 0 0,1 0 0,-1 0 0,1 0 0,-1 0 0,1-1 0,-1 0 0,1 0 0,0 1 0,-1-1 0,1 0 0,-1 0 0,5-1 0,-5 1 0,0 0 0,-1 0 0,1 0 0,-1-1 0,1 1 0,-1-1 0,1 1 0,-1-1 0,1 1 0,-1-1 0,1 0 0,-1 0 0,1 1 0,-1-2 0,0 1 0,0 1 0,0-2 0,1 1 0,-2 0 0,2-1 0,-1 1 0,1-2 0,-1 0 0,0 0 0,1-1 0,-2 1 0,1 0 0,0 0 0,-1-1 0,1 1 0,-1 0 0,0 0 0,-1-6 0,0-1 0,-1 0 0,0 0 0,-1 0 0,0 0 0,0 1 0,-8-15 0,7 19 0,-2 0 0,2-1 0,-2 1 0,1 1 0,-1-1 0,0 1 0,0 1 0,0-1 0,-1 1 0,1 0 0,-1 0 0,0 1 0,0-1 0,0 2 0,-10-3 0,15 4 0,1 0 0,-1 0 0,1 1 0,-1-1 0,1 0 0,-1 1 0,1-1 0,0 0 0,0 1 0,-1-1 0,1 1 0,0 0 0,-1-1 0,1 1 0,0 0 0,0 0 0,0 0 0,-1 0 0,2 0 0,-1 0 0,0 0 0,0 0 0,0 1 0,0-1 0,0 0 0,1 1 0,0-2 0,-1 2 0,0-1 0,1 1 0,-1-1 0,1 1 0,0-1 0,0 3 0,-1 7 0,-1 0 0,2 0 0,1 18 0,0-17 0,0 0 0,-1-1 0,0 0 0,1 0 0,4 19 0,-4-26 0,0 0 0,0-1 0,1 0 0,-1 1 0,1-1 0,-1 0 0,2 0 0,-1 0 0,0-1 0,0 1 0,1-1 0,-1 1 0,1-1 0,0 1 0,-1-1 0,5 2 0,0 0 0,-1-1 0,1 1 0,1-1 0,-1-1 0,1 0 0,-2 1 0,16 0 0,-20-2 0,0-1 0,-1 0 0,2 0 0,-1 1 0,-1-2 0,2 1 0,-2 0 0,1 0 0,0-1 0,0 1 0,0 0 0,0-1 0,-1 0 0,2 0 0,-2 1 0,1-2 0,-1 1 0,1 0 0,0 0 0,-1 0 0,0 0 0,1-1 0,-1 1 0,1-1 0,-2 1 0,2-1 0,-1 1 0,0-1 0,0 0 0,0 1 0,-1-2 0,1 2 0,0-1 0,-1 0 0,1-2 0,1-6 0,-1 0 0,0 0 0,0 0 0,-1 0 0,0 0 0,-1 1 0,0-1 0,-1 0 0,-2-10 0,2 18 4,1-1-1,-2 0 1,2 1 0,-1 0-1,0 0 1,0 0-1,0 0 1,-1 0-1,1 0 1,-1 1 0,1-1-1,0 1 1,-1-1-1,-3 0 1,-12-9-1423,9 5-5407</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07:13.927"/>
    </inkml:context>
    <inkml:brush xml:id="br0">
      <inkml:brushProperty name="width" value="0.05" units="cm"/>
      <inkml:brushProperty name="height" value="0.05" units="cm"/>
    </inkml:brush>
  </inkml:definitions>
  <inkml:trace contextRef="#ctx0" brushRef="#br0">191 18 24575,'-55'-9'0,"45"7"0,1 0 0,-1 0 0,0 1 0,0 0 0,0 1 0,-12 1 0,20-1 0,-1 0 0,0 1 0,1 0 0,0 0 0,0-1 0,0 2 0,-1-1 0,1 0 0,0 1 0,0-1 0,0 1 0,0-1 0,0 1 0,0 0 0,1-1 0,-1 2 0,1-1 0,-1-1 0,1 2 0,-1-1 0,1 0 0,0 0 0,0 1 0,0 0 0,1-1 0,-1 0 0,0 0 0,1 1 0,-1 3 0,-1 11 0,0-1 0,1 2 0,1-2 0,0 1 0,2 0 0,4 26 0,-5-40 0,1 1 0,-1-1 0,1 1 0,-1-1 0,1 0 0,1 0 0,-1 0 0,0-1 0,0 1 0,1-1 0,0 1 0,0 0 0,-1-1 0,1 0 0,0 0 0,0 0 0,1-1 0,-1 1 0,0-1 0,0 1 0,1-1 0,0 0 0,-1 0 0,1-1 0,-1 1 0,1-1 0,6 0 0,-3 0 0,0 0 0,0 0 0,0 0 0,-1-1 0,1 0 0,0 0 0,0-2 0,-1 2 0,0-2 0,1 1 0,-1-1 0,0 0 0,0-1 0,6-4 0,-5 3 0,0-1 0,-1 0 0,0-1 0,0 1 0,-1-1 0,0-1 0,0 1 0,-1-1 0,7-14 0,-11 20 0,1-1 0,0 0 0,0 1 0,-1-1 0,0 1 0,0-1 0,1 1 0,-1-1 0,0 0 0,-1 0 0,1 1 0,0-1 0,0 1 0,-1-1 0,0 1 0,0-1 0,0 0 0,0 1 0,0 0 0,-1 0 0,1-1 0,0 1 0,-1 0 0,0 0 0,1 0 0,-2 0 0,2 0 0,-1 1 0,-1-1 0,2 0 0,-1 1 0,-1 0 0,0-1 0,1 1 0,0 0 0,-3 0 0,-8-4 0,1 1 0,-1 1 0,-15-3 0,4 1 0,18 4 0,1 0 0,0 0 0,-1 0 0,1 1 0,-1 0 0,1 0 0,-1 0 0,1 1 0,0 0 0,-1 0 0,1 0 0,0 1 0,0-1 0,-8 5 0,10-4 0,0 0 0,1-1 0,-1 2 0,0-1 0,1 0 0,0 0 0,0 1 0,-1 0 0,2 0 0,-1 0 0,0-1 0,1 1 0,-1 0 0,1 0 0,0 0 0,0 1 0,0-1 0,0 0 0,1 0 0,-1 0 0,0 0 0,1 1 0,0-1 0,0 1 0,1 3 0,0-4 0,0 0 0,-1 0 0,1 1 0,1-1 0,-1 0 0,1 1 0,-1-1 0,1 0 0,0 0 0,-1 0 0,2-1 0,-1 1 0,0 0 0,0-1 0,1 1 0,0-1 0,0 0 0,0 0 0,0 0 0,0 0 0,-1 0 0,2-1 0,-1 1 0,4 0 0,-1 0 0,0 0 0,1 0 0,-1-1 0,1 1 0,-1-1 0,0-1 0,1 1 0,-1-1 0,1 0 0,0-1 0,-1 1 0,9-3 0,-10 1 0,-1 0 0,0 0 0,0-1 0,0 0 0,-1 0 0,1 0 0,-1 0 0,1 0 0,-1 0 0,0 0 0,-1-1 0,1 0 0,-1 0 0,4-5 0,-3 4 0,-1 1 0,0-2 0,0 2 0,1-1 0,-2-1 0,1 1 0,-2 0 0,2 0 0,-1-1 0,-1 1 0,0-11 0,0 15 0,0 0 0,-1 0 0,1-1 0,-1 1 0,0 0 0,1-1 0,0 2 0,-1-2 0,0 1 0,0 1 0,1-2 0,-1 1 0,-1 1 0,2-2 0,-1 1 0,-1 1 0,2-1 0,-1 0 0,-1 0 0,2 1 0,-2 0 0,-1-2 0,0 1 0,-1 0 0,1 0 0,-1 0 0,2 1 0,-2 0 0,0-1 0,0 1 0,-5 1 0,5-1 0,1 0 0,0 0 0,-1 0 0,0 1 0,1 0 0,0 0 0,0 0 0,0 1 0,-1-2 0,1 3 0,0-2 0,0 1 0,0 0 0,1-1 0,-1 2 0,0-1 0,0 1 0,-3 4 0,5-6 0,0 1 0,0-2 0,1 2 0,0-1 0,-1 0 0,1 1 0,-1-2 0,1 2 0,-1-1 0,1 1 0,0-1 0,0 0 0,0 1 0,0-1 0,0 0 0,0 0 0,0 1 0,1-1 0,-1 0 0,0 1 0,1-1 0,0 0 0,-1 0 0,0 1 0,1-1 0,0 0 0,0 0 0,0 1 0,1 0 0,-1-2 0,1 1 0,0 1 0,-1-2 0,1 1 0,-1 0 0,2-1 0,-2 1 0,1-1 0,0 0 0,-1 1 0,2-1 0,-2 0 0,1 0 0,0 0 0,-1 0 0,4-1 0,-2 1 0,-1 0 0,0-1 0,1 0 0,0 0 0,-1 1 0,0-1 0,1 0 0,-1 0 0,0-1 0,1 1 0,-2 0 0,5-4 0,-5 4 0,0 0 0,0 0 0,-1 1 0,1-2 0,0 1 0,0 1 0,-1-2 0,0 1 0,1 1 0,-1-2 0,1 1 0,-1 0 0,0 0 0,1 0 0,-1 0 0,0-1 0,0 2 0,0-2 0,0 1 0,0 0 0,0-1 0,-1 2 0,1-2 0,0 1 0,-1 0 0,1 0 0,-1 0 0,1 0 0,-1-1 0,-1-1 0,-1 1 0,2 0 0,-1 0 0,-1 0 0,0 1 0,1-1 0,0 1 0,-1-1 0,1 1 0,-1-1 0,0 1 0,0 0 0,0 0 0,0 0 0,1 1 0,-1 0 0,0-1 0,-4 1 0,1-1 0,0 0 0,0 1 0,0 0 0,0 1 0,0 0 0,0 0 0,-12 2 0,17-2 0,-1 0 0,2-1 0,-2 1 0,1-1 0,-1 1 0,1 0 0,0 0 0,0-1 0,0 1 0,0 1 0,-1-2 0,2 1 0,-1 1 0,0-2 0,0 2 0,0-1 0,0 0 0,1 1 0,-1-1 0,1 0 0,-1 0 0,1 1 0,-1-1 0,1 1 0,-1-1 0,1 1 0,0-1 0,0 0 0,0 1 0,0-1 0,0 1 0,1 1 0,-1 0 0,1-2 0,0 1 0,-1 0 0,1-1 0,0 1 0,0 0 0,0 0 0,1-1 0,-2 1 0,2-1 0,-1 1 0,1-1 0,-1 0 0,0 0 0,1 1 0,0-1 0,-1-1 0,1 2 0,-1-1 0,2-1 0,-2 1 0,1 0 0,3 0 0,11 2 0,-1-2 0,0 1 0,0-2 0,0 0 0,1 0 0,18-5 0,-33 5 0,-1 0 0,0 0 0,0 0 0,0 0 0,1 0 0,-1 0 0,1 0 0,-1 0 0,0 0 0,1-1 0,-1 1 0,0 0 0,0 0 0,0 0 0,1 0 0,-1 0 0,1 0 0,-1 0 0,0 0 0,0-1 0,1 1 0,-1 0 0,0-1 0,0 1 0,0 0 0,0-1 0,0 1 0,0 0 0,1 0 0,-1 0 0,0-1 0,0 1 0,0 0 0,0-1 0,0 1 0,0-1 0,0 1 0,-8-11 0,-18-5 0,21 13 0,1 0 0,-2 2 0,1-1 0,1 0 0,-2 1 0,1 0 0,-7-1 0,11 2 0,0 0 0,-1 0 0,2 0 0,-2 0 0,1 0 0,0 0 0,-1 1 0,2-1 0,-2 1 0,1-1 0,0 1 0,-1-1 0,2 0 0,-1 1 0,-1 0 0,2 0 0,-2-1 0,1 1 0,1 0 0,-1 0 0,0-1 0,0 2 0,1-1 0,-1-1 0,0 2 0,0-1 0,1-1 0,-1 2 0,1-1 0,-1 0 0,1 1 0,-1-2 0,1 2 0,0-1 0,0 0 0,0 2 0,0-2-49,0 0 1,0 1-1,0-1 0,0 1 0,0-1 1,0 0-1,0 1 0,0-1 0,1 1 1,-1-2-1,1 2 0,0-1 0,-1 1 1,1-1-1,0 0 0,0 0 0,-1 0 1,1 0-1,0 0 0,0 0 0,0 0 1,0 0-1,0 0 0,0-1 0,1 1 0,-2 0 1,3 0-1,9 5-6777</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07:19.824"/>
    </inkml:context>
    <inkml:brush xml:id="br0">
      <inkml:brushProperty name="width" value="0.05" units="cm"/>
      <inkml:brushProperty name="height" value="0.05" units="cm"/>
    </inkml:brush>
  </inkml:definitions>
  <inkml:trace contextRef="#ctx0" brushRef="#br0">141 1 24575,'-7'0'0,"-29"1"0,36 0 0,-1-1 0,-1 0 0,2 0 0,-1 0 0,0 0 0,0 0 0,0 0 0,0 1 0,0 0 0,0-1 0,0 1 0,0-1 0,1 0 0,-1 1 0,0 0 0,0 0 0,1-1 0,-1 1 0,0 0 0,1 0 0,-1-1 0,1 1 0,-1 0 0,1 0 0,-1-1 0,1 2 0,-1-1 0,1 1 0,0-1 0,1-1 0,-1 2 0,1-1 0,0-1 0,-1 1 0,1 1 0,0-2 0,0 1 0,-1 0 0,1 0 0,0-1 0,0 1 0,-1 0 0,1-1 0,1 1 0,-2-1 0,1 1 0,1-1 0,-2 1 0,3 0 0,12 2 0,-12 1 0,0-1 0,0 1 0,0 0 0,-1-1 0,0 1 0,0 1 0,2 6 0,9 14 0,-9-19 0,1 1 0,-1 0 0,-1 0 0,0 0 0,0 0 0,0 0 0,0 1 0,1 14 0,-3-21 0,-1 1 0,0 0 0,0-1 0,0 2 0,0-2 0,-1 1 0,1 0 0,-1-1 0,1 2 0,0-2 0,-1 1 0,0-1 0,0 1 0,1 0 0,-1-1 0,0 1 0,-2 2 0,2-3 0,-2 1 0,2-2 0,-1 2 0,-1-1 0,2 0 0,-1 0 0,-1 0 0,1 0 0,0 0 0,0-1 0,-1 1 0,1-1 0,0 0 0,0 0 0,-1 0 0,0 0 0,-2 0 0,-5-1 0,0-1 0,0-1 0,0 0 0,1 0 0,-1-1 0,0-1 0,1 1 0,-16-12 0,2 3 0,48 24 0,0-2 0,-1-1 0,51 9 0,-75-16 2,0-1 0,1 0 0,-1 0 0,1 0-1,0 1 1,-1-1 0,0 0 0,1 0 0,0 0 0,-1 0-1,1 0 1,-1 0 0,1 0 0,-1-1 0,1 1 0,0 0 0,-1 0-1,0-1 1,1 1 0,-1 0 0,1 0 0,-1 0 0,1 0-1,-1-1 1,0 1 0,1-1 0,-1 1 0,1-1 0,-1 1-1,1 0 1,-1 0 0,0-1 0,0 0 0,0 1 0,0-1-1,1 1 1,-1 0 0,0-1 0,0 0 0,1 0 0,-5-23-788,3 18 131,-5-15-6171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07:24.391"/>
    </inkml:context>
    <inkml:brush xml:id="br0">
      <inkml:brushProperty name="width" value="0.05" units="cm"/>
      <inkml:brushProperty name="height" value="0.05" units="cm"/>
    </inkml:brush>
  </inkml:definitions>
  <inkml:trace contextRef="#ctx0" brushRef="#br0">95 15 24575,'-22'-7'0,"21"6"0,-1 0 0,2 0 0,-2 1 0,1-1 0,0 0 0,0 1 0,0-1 0,0 1 0,-1 0 0,1 0 0,0-1 0,0 1 0,-1 0 0,1 0 0,0 0 0,-1 0 0,1 0 0,0 0 0,0 0 0,-1 1 0,1-1 0,0 0 0,-1 0 0,2 1 0,-2-1 0,1 1 0,0 0 0,0-1 0,0 1 0,-2 1 0,0 2 0,-1 1 0,1-1 0,0 1 0,0 0 0,1-1 0,-1 2 0,1-2 0,1 1 0,-1 1 0,1-1 0,-1 0 0,0 11 0,0-1 0,2 1 0,-1-1 0,3 21 0,-1-33 0,0 1 0,-1-1 0,2 1 0,-1 0 0,1-1 0,-1 0 0,1 0 0,0 1 0,0-1 0,1 0 0,-1 0 0,0 0 0,0-1 0,1 1 0,0 0 0,0-1 0,0 0 0,0 0 0,0 1 0,0-2 0,1 1 0,0-1 0,-1 1 0,1-1 0,-1 0 0,7 1 0,0 0 0,0 1 0,-1-2 0,2 0 0,-1 0 0,-1-1 0,1-1 0,1 0 0,-2 0 0,13-3 0,-19 3 0,-1 0 0,1 0 0,0-1 0,-1 2 0,0-2 0,0 1 0,1-2 0,-1 2 0,-1-1 0,2 0 0,-2 0 0,1 0 0,0 0 0,-1 0 0,1 0 0,-1-1 0,1 0 0,-1 1 0,0 0 0,0-1 0,0 1 0,-1-1 0,1 0 0,-1 0 0,1 1 0,0-5 0,-1-8 0,0 1 0,0-1 0,-3-23 0,2 34 0,0 0-59,0-1 0,0 1-1,0-1 1,0 1-1,-2 0 1,2-1 0,-1 2-1,-1-2 1,1 1 0,0 1-1,-1-1 1,0 1 0,0-1-1,0 1 1,0 0-1,-1 0 1,0 0 0,1 1-1,-1-1 1,0 1 0,0-1-1,-7-1 1,1-1-6767</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10:30.751"/>
    </inkml:context>
    <inkml:brush xml:id="br0">
      <inkml:brushProperty name="width" value="0.1" units="cm"/>
      <inkml:brushProperty name="height" value="0.1" units="cm"/>
      <inkml:brushProperty name="color" value="#E71224"/>
    </inkml:brush>
  </inkml:definitions>
  <inkml:trace contextRef="#ctx0" brushRef="#br0">371 422 24575,'-2'0'0,"0"0"0,0-1 0,-1 0 0,1 0 0,1 0 0,-2 0 0,2 0 0,-1 0 0,0-1 0,1 1 0,-5-4 0,-11-7 0,-102-37 0,103 42 0,1-1 0,1 0 0,0-1 0,-1-1 0,3 0 0,-2-1 0,2 0 0,0-1 0,-19-25 0,25 29 0,1-2 0,0 1 0,0-1 0,2 0 0,-1 0 0,-4-16 0,3 2 0,-5-42 0,8 32-1365,2 18-5461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06:10:35.259"/>
    </inkml:context>
    <inkml:brush xml:id="br0">
      <inkml:brushProperty name="width" value="0.1" units="cm"/>
      <inkml:brushProperty name="height" value="0.1" units="cm"/>
      <inkml:brushProperty name="color" value="#E71224"/>
    </inkml:brush>
  </inkml:definitions>
  <inkml:trace contextRef="#ctx0" brushRef="#br0">390 443 24575,'-1'-3'0,"-2"0"0,2 1 0,-1 1 0,-1-2 0,1 1 0,0 1 0,0-2 0,-1 2 0,0-1 0,1 1 0,-1-1 0,0 2 0,-5-3 0,-4-3 0,0 0 0,-1 0 0,0 0 0,-1 2 0,-23-6 0,25 8 0,0-1 0,1 0 0,0-1 0,0 0 0,0-1 0,1 0 0,-18-12 0,20 12 0,0-1 0,1 0 0,0-1 0,-1 1 0,2-1 0,0-1 0,0 1 0,0-1 0,0 0 0,2 0 0,-6-10 0,-7-17 0,12 26 0,0 0 0,1 1 0,1-1 0,-6-18 0,3-1-455,0 1 0,-1-45 0,7 56-6371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1:27.400"/>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71 1,'-3'0,"-5"0,1 3,-4 2,1 1,3 5,2 2,1 3,2 2,2 1,0 0,-3-4,-1 0,0 0,1-2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1:29.023"/>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 1,'0'3,"0"4,0 5,0 2,0 3,0 1,0 1,0 0,0 1,0-1,0 0,0-4</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1:30.425"/>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 0,'0'3,"0"5,3 3,2 3,-2 3,0 1,0 1,-2 1,0-1,-1 0,0 0,3-3,1-2,0-2</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1:32.261"/>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0 1,'0'3,"0"5,0 3,0 3,0 3,0 1,0 1,0 1,0-1,0 0,0 0,0-3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01:04:56.903"/>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1 527,'1'10,"0"-1,2 0,-1 1,0-1,1 0,7 14,-3-5,-1-7,0 1,16 23,2 4,46 79,-32-55,-29-44,-7-15,0 0,0 2,0-3,1 2,3 4,-5-8,0 0,0 0,-1 0,1-1,1 0,-2 1,1 0,0 0,0-1,0 1,0-1,0 0,0 1,1-1,-2 0,2 0,-1 1,0-1,0 0,0 0,0 0,1 0,-2-1,2 1,-1 0,-1-1,2 1,0 0,3-3,0 1,-1 0,1 0,-1-2,1 2,6-8,0-1,10-13,3-4,5-4,-19 21,-1 0,1 0,1 1,15-11,40-28,-38 27,80-65,-9 4,-92 76,75-67,-72 65,-1-1,0 1,9-14,-11 14,1-1,-1 1,1 1,11-9,-8 7,1 0,-2-1,16-20,2-2,-3 8,9-12,-7-1,48-47,-47 59,-20 18,13-12,-14 12,0 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1:35.374"/>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 0,'0'4,"0"3,0 4,0 4,0 1,0 3,0 0,0 0,0 0,0 1,0-2,0 1,0 0,0 0,0-1,0 0,0 1,0-4</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1:39.064"/>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26 0,'2'72,"-4"79,0-135,-1-1,0 1,-10 26,8-31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1:41.044"/>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18 0,'1'72,"-3"78,-12-90,12-46</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1:43.761"/>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9 1,'0'3,"0"5,0 3,0 3,0 3,0 1,0 1,0 1,0-1,0 1,0-2,0 1,0 0,0-1,0 1,0-1,-3-3,-2-3</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1:45.775"/>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20 1,'1'65,"-2"74,-8-89,-1 10,10-44</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2:01.788"/>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 1,'0'3,"0"4,0 4,0 1,0-3</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2:09.138"/>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 1,'0'3,"0"5,0 3,0 3,0 3,0 1,0 1,0 1,0-1,0 0,0 0,0 0,0 0,0 0,0-1,0 0,0 0,0-2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2:11.163"/>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2 1,'-1'66,"3"72,15-46,-16-77</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2:12.994"/>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 1,'-1'78,"3"85,9-118,-8-33</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2:14.885"/>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39 0,'-9'39,"1"-6,-2 27,6-39,1 1,-1 26,4 25,1-57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01:05:03.37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0 614,'2'16,"0"-1,0 0,2 0,0 0,6 15,-2-6,-4-10,-2-4,1-1,0 0,1 0,1-1,7 14,-6-13,-1 1,0 1,0-1,4 17,-5-16,1 1,-1-1,11 17,73 95,-87-121,-1-1,1 0,1 1,-2-2,1 2,1-1,-1-1,0 1,0 1,1-2,2 2,-4-2,1 1,0-1,0 0,-1 0,1 0,0 0,0 0,0 0,0-1,-1 1,1 0,0 0,0-1,0 1,-1-1,1 1,0 0,0 0,-1-1,0 0,1 1,1-1,12-14,-1 0,0 0,-1 0,11-21,9-11,74-78,-50 62,206-212,-141 154,-102 102,-3 3,-1 0,0-1,0-1,18-30,-15 18,1 2,2 1,35-38,-8 11,-31 34</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2:16.389"/>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21 1,'-3'3,"-2"5,1 3,1 3,0 3,2 1,0 2,1-1,0 0,0 1,0-2,0 1,0 0,1 0,-1-4</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2:17.640"/>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20 1,'0'3,"0"5,0 3,0 3,0 3,-3-2,-2 0,2 0,0 1,0 1,2 1,0-1,1 2,0 0,0-4</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2:18.713"/>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69 1,'-3'0,"-2"3,1 5,1 3,1 3,-3 0,0 0,1 1,-2-2,0 0,1 1,1 1,2 0,-3 0,0-1,1-3</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2:19.737"/>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 0,'0'3,"0"5,0 3,0 3,0 3,0 1,0 1,0 1,0-5</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2:20.550"/>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55 0,'-3'0,"-1"4,0 3,1 4,-3 1,0 3,-1 4,-1 0,2 1,1 1,2-4</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2:25.861"/>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0 1,'0'334,"0"-319</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2:35.169"/>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57 1,'0'4,"-2"-1,1 1,1-1,-2 0,1 0,-1 1,1-1,-2 0,-1 4,-10 18,8-1,0 2,0-1,3 1,0 1,1 42,2-53</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2:41.134"/>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21 0,'-1'38,"-2"1,-7 37,6-40,2-1,3 52,0-27,-1-44</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2:42.187"/>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19 0,'0'3,"0"5,0 3,-3 4,-2 1,2 2,0 2,0-1,2 0,0-2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2:43.170"/>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68 1,'-3'0,"-1"3,-4 5,2 3,-1 3,2 3,2 1,-1 1,-1 1,0-1,2 0,1 0,1 0,-3-4,0-1,0-2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01:05:06.04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0 563,'1'3,"-1"0,1-1,-1 1,1 0,0 0,0 0,4 5,2 8,-1 9,8 49,-3-14,11 14,-6-28,-11-28,0 1,-1 1,0-2,-1 21,-3-36,0 0,0 0,1 0,-1-1,1 1,1 5,-1-8,-1 1,1 0,-1-1,0 0,0 1,1-1,-1 1,1 0,0-1,-1 0,0 0,1 1,-1-1,1 0,0 1,-1-1,1 0,-1 1,1-1,0 0,-1 0,1 0,0 0,-1 0,1 0,-1 0,1 0,0 0,0 0,-1 0,0 0,1-1,0 1,0 0,-1-1,1 0,4 0,1-1,-2-1,1 0,-1 0,1 0,6-6,24-27,-9 9,172-153,-192 176,262-215,-12 13,-168 119,-82 81,-1 0,-1-2,1 1,-1 0,0-1,-1 1,4-11,8-18,-4 14,2 0,0 1,1 1,23-25,-25 31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2:44.594"/>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39 1,'0'3,"-3"4,-1 4,-3 3,-1 4,2 0,1 0,2 2,2-1,0 1,1-1,0-1,0 1,1-4</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2:47.595"/>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0 1,'0'3,"0"5,0 3,0 3,0 3,0 1,0 1,0 1,0-1,0 0,0 0,0 0,0 0,0 0,0-1,0 0,0 0,0-2</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2:48.922"/>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0 0,'0'4,"4"3,0 5,0 2,-1 3,-1 1,0 1,-1 0,-1 0,0 1,0-2,3-2,0-1,1-1,0 2,-3 0,1 1,-1-3</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7T06:12:50.169"/>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 0,'0'353,"0"-338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01:05:12.70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0 872,'1'1,"0"0,0 0,0 0,0 0,0 1,0-2,0 1,0 0,0 0,0 0,2 1,3 1,10 12,17 20,8 5,-32-30,0 0,-1 0,-1 0,13 21,-14-21,-4-7,2 3,0 0,-1-1,9 9,-11-13,0 0,0 0,0 0,0 0,0-1,0 1,1 0,-2 0,2-1,-1 0,0 1,1 0,-2-1,2 0,-1 1,1-1,-1 0,0 0,1 0,-1 0,0 0,0 0,1 0,-1-1,2 0,3-1,0-1,-1 0,0 0,0-1,1 0,-1 1,5-7,32-37,-18 20,59-56,3-3,-28 21,38-41,-49 55,-2-2,-1-2,-4-2,39-73,-70 117,-1-1,18-19,-14 19,14-24,14-25,-16 27,18-42,-36 66,0 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01:05:16.53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1 672,'2'0,"0"0,1 0,-1 0,0 1,0 0,1 0,-1-1,0 1,1 1,-2-2,1 2,1-1,-2 0,1 1,1 1,5 4,-2 1,9 10,8 9,-18-22,24 22,60 45,-59-51,-20-13,2 0,-1 0,1-1,14 5,-21-10,-2-1,2 0,-1 0,0 0,0-1,1 0,-1 0,0 0,0 0,0-1,0 0,0 0,1 1,-1-2,5-1,5-4,0 0,23-16,-5 3,-9 7,3 0,-1-2,36-28,272-269,-271 248,-3-4,66-95,-110 141,2 0,0 1,1 1,1 0,42-33,-52 47</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01:05:27.133"/>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1 433,'4'4,"-1"1,0-1,0 1,0 0,-1 0,0 0,1 0,0 6,7 14,23 36,-21-39,-1-3,10 19,44 61,-64-98,1 0,-1 0,1 0,-1 0,1 0,-1 0,1 0,-1 0,2-1,-2 0,1 1,0-1,-1 1,1-1,0 0,0 0,0 0,-1 0,1 0,0 0,0-1,2 0,6-1,0-1,14-5,20-12,53-32,-73 38,59-36,87-69,-57 18,-32 27,-59 56,45-28,68-27,-8 6,-56 23,-67 40,0 0,0 1,0-1,-1 0,1 0,-1-1,0 1,3-8,2-1,-3 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0060"/>
          </a:xfrm>
          <a:prstGeom prst="rect">
            <a:avLst/>
          </a:prstGeom>
          <a:noFill/>
          <a:ln>
            <a:noFill/>
          </a:ln>
        </p:spPr>
        <p:txBody>
          <a:bodyPr spcFirstLastPara="1" wrap="square" lIns="96645" tIns="48309" rIns="96645" bIns="48309" anchor="t" anchorCtr="0"/>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5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5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5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5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5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5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5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5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587" y="0"/>
            <a:ext cx="3169920" cy="480060"/>
          </a:xfrm>
          <a:prstGeom prst="rect">
            <a:avLst/>
          </a:prstGeom>
          <a:noFill/>
          <a:ln>
            <a:noFill/>
          </a:ln>
        </p:spPr>
        <p:txBody>
          <a:bodyPr spcFirstLastPara="1" wrap="square" lIns="96645" tIns="48309" rIns="96645" bIns="48309" anchor="t" anchorCtr="0"/>
          <a:lstStyle>
            <a:lvl1pPr marR="0" lvl="0" algn="r"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5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5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5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5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5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5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5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5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31520" y="4560570"/>
            <a:ext cx="5852160" cy="4320540"/>
          </a:xfrm>
          <a:prstGeom prst="rect">
            <a:avLst/>
          </a:prstGeom>
          <a:noFill/>
          <a:ln>
            <a:noFill/>
          </a:ln>
        </p:spPr>
        <p:txBody>
          <a:bodyPr spcFirstLastPara="1" wrap="square" lIns="96645" tIns="48309" rIns="96645" bIns="48309" anchor="t" anchorCtr="0"/>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0060"/>
          </a:xfrm>
          <a:prstGeom prst="rect">
            <a:avLst/>
          </a:prstGeom>
          <a:noFill/>
          <a:ln>
            <a:noFill/>
          </a:ln>
        </p:spPr>
        <p:txBody>
          <a:bodyPr spcFirstLastPara="1" wrap="square" lIns="96645" tIns="48309" rIns="96645" bIns="48309" anchor="b" anchorCtr="0"/>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5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5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5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5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5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5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5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5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587" y="9119474"/>
            <a:ext cx="3169920" cy="480060"/>
          </a:xfrm>
          <a:prstGeom prst="rect">
            <a:avLst/>
          </a:prstGeom>
          <a:noFill/>
          <a:ln>
            <a:noFill/>
          </a:ln>
        </p:spPr>
        <p:txBody>
          <a:bodyPr spcFirstLastPara="1" wrap="square" lIns="96645" tIns="48309" rIns="96645" bIns="48309" anchor="b" anchorCtr="0">
            <a:noAutofit/>
          </a:bodyPr>
          <a:lstStyle/>
          <a:p>
            <a:pPr algn="r"/>
            <a:fld id="{00000000-1234-1234-1234-123412341234}" type="slidenum">
              <a:rPr lang="en-US" sz="1300" smtClean="0">
                <a:solidFill>
                  <a:schemeClr val="dk1"/>
                </a:solidFill>
              </a:rPr>
              <a:pPr algn="r"/>
              <a:t>‹#›</a:t>
            </a:fld>
            <a:endParaRPr lang="en-US" sz="1300">
              <a:solidFill>
                <a:schemeClr val="dk1"/>
              </a:solidFill>
            </a:endParaRPr>
          </a:p>
        </p:txBody>
      </p:sp>
    </p:spTree>
    <p:extLst>
      <p:ext uri="{BB962C8B-B14F-4D97-AF65-F5344CB8AC3E}">
        <p14:creationId xmlns:p14="http://schemas.microsoft.com/office/powerpoint/2010/main" val="21170559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89" name="Google Shape;89;p1: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31" name="Google Shape;131;p6: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699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45" name="Google Shape;145;p8: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110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45" name="Google Shape;145;p8: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455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45" name="Google Shape;145;p8: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0121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45" name="Google Shape;145;p8: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7698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45" name="Google Shape;145;p8: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9485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720725"/>
            <a:ext cx="2701925"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B197329-9837-46BF-B0C8-E543C48DEA00}" type="slidenum">
              <a:rPr lang="en-US" smtClean="0"/>
              <a:pPr>
                <a:defRPr/>
              </a:pPr>
              <a:t>37</a:t>
            </a:fld>
            <a:endParaRPr lang="en-US"/>
          </a:p>
        </p:txBody>
      </p:sp>
    </p:spTree>
    <p:extLst>
      <p:ext uri="{BB962C8B-B14F-4D97-AF65-F5344CB8AC3E}">
        <p14:creationId xmlns:p14="http://schemas.microsoft.com/office/powerpoint/2010/main" val="3778126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720725"/>
            <a:ext cx="2701925"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B197329-9837-46BF-B0C8-E543C48DEA00}" type="slidenum">
              <a:rPr lang="en-US" smtClean="0"/>
              <a:pPr>
                <a:defRPr/>
              </a:pPr>
              <a:t>42</a:t>
            </a:fld>
            <a:endParaRPr lang="en-US"/>
          </a:p>
        </p:txBody>
      </p:sp>
    </p:spTree>
    <p:extLst>
      <p:ext uri="{BB962C8B-B14F-4D97-AF65-F5344CB8AC3E}">
        <p14:creationId xmlns:p14="http://schemas.microsoft.com/office/powerpoint/2010/main" val="1957865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45" name="Google Shape;145;p8: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4561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720725"/>
            <a:ext cx="2701925"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B197329-9837-46BF-B0C8-E543C48DEA00}" type="slidenum">
              <a:rPr lang="en-US" smtClean="0"/>
              <a:pPr>
                <a:defRPr/>
              </a:pPr>
              <a:t>51</a:t>
            </a:fld>
            <a:endParaRPr lang="en-US"/>
          </a:p>
        </p:txBody>
      </p:sp>
    </p:spTree>
    <p:extLst>
      <p:ext uri="{BB962C8B-B14F-4D97-AF65-F5344CB8AC3E}">
        <p14:creationId xmlns:p14="http://schemas.microsoft.com/office/powerpoint/2010/main" val="3935365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89" name="Google Shape;89;p1: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5068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45" name="Google Shape;145;p8: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9765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45" name="Google Shape;145;p8: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1372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45" name="Google Shape;145;p8: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6430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45" name="Google Shape;145;p8: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790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89" name="Google Shape;89;p1: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5641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45" name="Google Shape;145;p8: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4054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89" name="Google Shape;89;p1: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9057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720725"/>
            <a:ext cx="2701925"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300" smtClean="0">
                <a:solidFill>
                  <a:schemeClr val="dk1"/>
                </a:solidFill>
              </a:rPr>
              <a:pPr algn="r"/>
              <a:t>76</a:t>
            </a:fld>
            <a:endParaRPr lang="en-US" sz="1300">
              <a:solidFill>
                <a:schemeClr val="dk1"/>
              </a:solidFill>
            </a:endParaRPr>
          </a:p>
        </p:txBody>
      </p:sp>
    </p:spTree>
    <p:extLst>
      <p:ext uri="{BB962C8B-B14F-4D97-AF65-F5344CB8AC3E}">
        <p14:creationId xmlns:p14="http://schemas.microsoft.com/office/powerpoint/2010/main" val="858566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45" name="Google Shape;145;p8: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3091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720725"/>
            <a:ext cx="2701925"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B197329-9837-46BF-B0C8-E543C48DEA00}" type="slidenum">
              <a:rPr lang="en-US" smtClean="0"/>
              <a:pPr>
                <a:defRPr/>
              </a:pPr>
              <a:t>78</a:t>
            </a:fld>
            <a:endParaRPr lang="en-US"/>
          </a:p>
        </p:txBody>
      </p:sp>
    </p:spTree>
    <p:extLst>
      <p:ext uri="{BB962C8B-B14F-4D97-AF65-F5344CB8AC3E}">
        <p14:creationId xmlns:p14="http://schemas.microsoft.com/office/powerpoint/2010/main" val="114896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20" name="Google Shape;120;p4: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89" name="Google Shape;89;p1: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944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89" name="Google Shape;89;p1: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9076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89" name="Google Shape;89;p1: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4520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720725"/>
            <a:ext cx="2701925"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B197329-9837-46BF-B0C8-E543C48DEA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048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89" name="Google Shape;89;p1: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9040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89" name="Google Shape;89;p1: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6741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89" name="Google Shape;89;p1: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46012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89" name="Google Shape;89;p1: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8569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89" name="Google Shape;89;p1: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13135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89" name="Google Shape;89;p1: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3339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02" name="Google Shape;102;p2: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89" name="Google Shape;89;p1: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23288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89" name="Google Shape;89;p1: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77481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89" name="Google Shape;89;p1: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39724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89" name="Google Shape;89;p1: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1368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45" name="Google Shape;145;p8: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84692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45" name="Google Shape;145;p8: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08283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64: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626" name="Google Shape;626;p64: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32756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64: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626" name="Google Shape;626;p64: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58317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64: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626" name="Google Shape;626;p64: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02339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64: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626" name="Google Shape;626;p64: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964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02" name="Google Shape;102;p2: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45" name="Google Shape;145;p8: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443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64: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626" name="Google Shape;626;p64: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38" name="Google Shape;138;p7: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75471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38" name="Google Shape;138;p7: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0829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31" name="Google Shape;131;p6: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8862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31" name="Google Shape;131;p6: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57743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20" name="Google Shape;120;p4: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81957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66: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640" name="Google Shape;640;p66: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22757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89" name="Google Shape;89;p1: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1920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02" name="Google Shape;102;p2: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1982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07" name="Google Shape;107;p3: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26" name="Google Shape;126;p5: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spcBef>
                <a:spcPts val="381"/>
              </a:spcBef>
            </a:pPr>
            <a:endParaRPr/>
          </a:p>
        </p:txBody>
      </p:sp>
      <p:sp>
        <p:nvSpPr>
          <p:cNvPr id="131" name="Google Shape;131;p6:notes"/>
          <p:cNvSpPr>
            <a:spLocks noGrp="1" noRot="1" noChangeAspect="1"/>
          </p:cNvSpPr>
          <p:nvPr>
            <p:ph type="sldImg" idx="2"/>
          </p:nvPr>
        </p:nvSpPr>
        <p:spPr>
          <a:xfrm>
            <a:off x="2306638" y="720725"/>
            <a:ext cx="2701925"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514350" y="2840570"/>
            <a:ext cx="5829300" cy="1960033"/>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1028700" y="5181600"/>
            <a:ext cx="4800600" cy="2336800"/>
          </a:xfrm>
          <a:prstGeom prst="rect">
            <a:avLst/>
          </a:prstGeom>
          <a:noFill/>
          <a:ln>
            <a:noFill/>
          </a:ln>
        </p:spPr>
        <p:txBody>
          <a:bodyPr spcFirstLastPara="1" wrap="square" lIns="91425" tIns="45700" rIns="91425" bIns="45700" anchor="t" anchorCtr="0"/>
          <a:lstStyle>
            <a:lvl1pPr lvl="0" algn="ctr">
              <a:spcBef>
                <a:spcPts val="480"/>
              </a:spcBef>
              <a:spcAft>
                <a:spcPts val="0"/>
              </a:spcAft>
              <a:buClr>
                <a:srgbClr val="888888"/>
              </a:buClr>
              <a:buSzPts val="3200"/>
              <a:buNone/>
              <a:defRPr>
                <a:solidFill>
                  <a:srgbClr val="888888"/>
                </a:solidFill>
              </a:defRPr>
            </a:lvl1pPr>
            <a:lvl2pPr lvl="1" algn="ctr">
              <a:spcBef>
                <a:spcPts val="420"/>
              </a:spcBef>
              <a:spcAft>
                <a:spcPts val="0"/>
              </a:spcAft>
              <a:buClr>
                <a:srgbClr val="888888"/>
              </a:buClr>
              <a:buSzPts val="2800"/>
              <a:buNone/>
              <a:defRPr>
                <a:solidFill>
                  <a:srgbClr val="888888"/>
                </a:solidFill>
              </a:defRPr>
            </a:lvl2pPr>
            <a:lvl3pPr lvl="2" algn="ctr">
              <a:spcBef>
                <a:spcPts val="360"/>
              </a:spcBef>
              <a:spcAft>
                <a:spcPts val="0"/>
              </a:spcAft>
              <a:buClr>
                <a:srgbClr val="888888"/>
              </a:buClr>
              <a:buSzPts val="2400"/>
              <a:buNone/>
              <a:defRPr>
                <a:solidFill>
                  <a:srgbClr val="888888"/>
                </a:solidFill>
              </a:defRPr>
            </a:lvl3pPr>
            <a:lvl4pPr lvl="3" algn="ctr">
              <a:spcBef>
                <a:spcPts val="300"/>
              </a:spcBef>
              <a:spcAft>
                <a:spcPts val="0"/>
              </a:spcAft>
              <a:buClr>
                <a:srgbClr val="888888"/>
              </a:buClr>
              <a:buSzPts val="2000"/>
              <a:buNone/>
              <a:defRPr>
                <a:solidFill>
                  <a:srgbClr val="888888"/>
                </a:solidFill>
              </a:defRPr>
            </a:lvl4pPr>
            <a:lvl5pPr lvl="4" algn="ctr">
              <a:spcBef>
                <a:spcPts val="300"/>
              </a:spcBef>
              <a:spcAft>
                <a:spcPts val="0"/>
              </a:spcAft>
              <a:buClr>
                <a:srgbClr val="888888"/>
              </a:buClr>
              <a:buSzPts val="2000"/>
              <a:buNone/>
              <a:defRPr>
                <a:solidFill>
                  <a:srgbClr val="888888"/>
                </a:solidFill>
              </a:defRPr>
            </a:lvl5pPr>
            <a:lvl6pPr lvl="5" algn="ctr">
              <a:spcBef>
                <a:spcPts val="300"/>
              </a:spcBef>
              <a:spcAft>
                <a:spcPts val="0"/>
              </a:spcAft>
              <a:buClr>
                <a:srgbClr val="888888"/>
              </a:buClr>
              <a:buSzPts val="2000"/>
              <a:buNone/>
              <a:defRPr>
                <a:solidFill>
                  <a:srgbClr val="888888"/>
                </a:solidFill>
              </a:defRPr>
            </a:lvl6pPr>
            <a:lvl7pPr lvl="6" algn="ctr">
              <a:spcBef>
                <a:spcPts val="300"/>
              </a:spcBef>
              <a:spcAft>
                <a:spcPts val="0"/>
              </a:spcAft>
              <a:buClr>
                <a:srgbClr val="888888"/>
              </a:buClr>
              <a:buSzPts val="2000"/>
              <a:buNone/>
              <a:defRPr>
                <a:solidFill>
                  <a:srgbClr val="888888"/>
                </a:solidFill>
              </a:defRPr>
            </a:lvl7pPr>
            <a:lvl8pPr lvl="7" algn="ctr">
              <a:spcBef>
                <a:spcPts val="300"/>
              </a:spcBef>
              <a:spcAft>
                <a:spcPts val="0"/>
              </a:spcAft>
              <a:buClr>
                <a:srgbClr val="888888"/>
              </a:buClr>
              <a:buSzPts val="2000"/>
              <a:buNone/>
              <a:defRPr>
                <a:solidFill>
                  <a:srgbClr val="888888"/>
                </a:solidFill>
              </a:defRPr>
            </a:lvl8pPr>
            <a:lvl9pPr lvl="8" algn="ctr">
              <a:spcBef>
                <a:spcPts val="300"/>
              </a:spcBef>
              <a:spcAft>
                <a:spcPts val="0"/>
              </a:spcAft>
              <a:buClr>
                <a:srgbClr val="888888"/>
              </a:buClr>
              <a:buSzPts val="2000"/>
              <a:buNone/>
              <a:defRPr>
                <a:solidFill>
                  <a:srgbClr val="888888"/>
                </a:solidFill>
              </a:defRPr>
            </a:lvl9pPr>
          </a:lstStyle>
          <a:p>
            <a:endParaRPr/>
          </a:p>
        </p:txBody>
      </p:sp>
      <p:sp>
        <p:nvSpPr>
          <p:cNvPr id="19" name="Google Shape;19;p2"/>
          <p:cNvSpPr txBox="1">
            <a:spLocks noGrp="1"/>
          </p:cNvSpPr>
          <p:nvPr>
            <p:ph type="dt" idx="10"/>
          </p:nvPr>
        </p:nvSpPr>
        <p:spPr>
          <a:xfrm>
            <a:off x="653451" y="7713218"/>
            <a:ext cx="1600200" cy="486833"/>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2343150" y="8475137"/>
            <a:ext cx="2171700" cy="486833"/>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4914900" y="8475137"/>
            <a:ext cx="1600200" cy="48683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88888"/>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888888"/>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888888"/>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888888"/>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888888"/>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888888"/>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888888"/>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888888"/>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457919" y="1293966"/>
            <a:ext cx="6172200" cy="6034617"/>
          </a:xfrm>
          <a:prstGeom prst="rect">
            <a:avLst/>
          </a:prstGeom>
          <a:noFill/>
          <a:ln>
            <a:noFill/>
          </a:ln>
        </p:spPr>
        <p:txBody>
          <a:bodyPr spcFirstLastPara="1" wrap="square" lIns="91425" tIns="45700" rIns="91425" bIns="45700" anchor="t" anchorCtr="0"/>
          <a:lstStyle>
            <a:lvl1pPr marL="342884" lvl="0" indent="-257162" algn="l">
              <a:spcBef>
                <a:spcPts val="270"/>
              </a:spcBef>
              <a:spcAft>
                <a:spcPts val="0"/>
              </a:spcAft>
              <a:buClr>
                <a:schemeClr val="dk1"/>
              </a:buClr>
              <a:buSzPts val="1800"/>
              <a:buChar char="•"/>
              <a:defRPr/>
            </a:lvl1pPr>
            <a:lvl2pPr marL="685766" lvl="1" indent="-257162" algn="l">
              <a:spcBef>
                <a:spcPts val="270"/>
              </a:spcBef>
              <a:spcAft>
                <a:spcPts val="0"/>
              </a:spcAft>
              <a:buClr>
                <a:schemeClr val="dk1"/>
              </a:buClr>
              <a:buSzPts val="1800"/>
              <a:buChar char="–"/>
              <a:defRPr/>
            </a:lvl2pPr>
            <a:lvl3pPr marL="1028649" lvl="2" indent="-257162" algn="l">
              <a:spcBef>
                <a:spcPts val="270"/>
              </a:spcBef>
              <a:spcAft>
                <a:spcPts val="0"/>
              </a:spcAft>
              <a:buClr>
                <a:schemeClr val="dk1"/>
              </a:buClr>
              <a:buSzPts val="1800"/>
              <a:buChar char="•"/>
              <a:defRPr/>
            </a:lvl3pPr>
            <a:lvl4pPr marL="1371532" lvl="3" indent="-257162" algn="l">
              <a:spcBef>
                <a:spcPts val="270"/>
              </a:spcBef>
              <a:spcAft>
                <a:spcPts val="0"/>
              </a:spcAft>
              <a:buClr>
                <a:schemeClr val="dk1"/>
              </a:buClr>
              <a:buSzPts val="1800"/>
              <a:buChar char="–"/>
              <a:defRPr/>
            </a:lvl4pPr>
            <a:lvl5pPr marL="1714415" lvl="4" indent="-257162" algn="l">
              <a:spcBef>
                <a:spcPts val="270"/>
              </a:spcBef>
              <a:spcAft>
                <a:spcPts val="0"/>
              </a:spcAft>
              <a:buClr>
                <a:schemeClr val="dk1"/>
              </a:buClr>
              <a:buSzPts val="1800"/>
              <a:buChar char="»"/>
              <a:defRPr/>
            </a:lvl5pPr>
            <a:lvl6pPr marL="2057297" lvl="5" indent="-257162" algn="l">
              <a:spcBef>
                <a:spcPts val="270"/>
              </a:spcBef>
              <a:spcAft>
                <a:spcPts val="0"/>
              </a:spcAft>
              <a:buClr>
                <a:schemeClr val="dk1"/>
              </a:buClr>
              <a:buSzPts val="1800"/>
              <a:buChar char="•"/>
              <a:defRPr/>
            </a:lvl6pPr>
            <a:lvl7pPr marL="2400180" lvl="6" indent="-257162" algn="l">
              <a:spcBef>
                <a:spcPts val="270"/>
              </a:spcBef>
              <a:spcAft>
                <a:spcPts val="0"/>
              </a:spcAft>
              <a:buClr>
                <a:schemeClr val="dk1"/>
              </a:buClr>
              <a:buSzPts val="1800"/>
              <a:buChar char="•"/>
              <a:defRPr/>
            </a:lvl7pPr>
            <a:lvl8pPr marL="2743064" lvl="7" indent="-257162" algn="l">
              <a:spcBef>
                <a:spcPts val="270"/>
              </a:spcBef>
              <a:spcAft>
                <a:spcPts val="0"/>
              </a:spcAft>
              <a:buClr>
                <a:schemeClr val="dk1"/>
              </a:buClr>
              <a:buSzPts val="1800"/>
              <a:buChar char="•"/>
              <a:defRPr/>
            </a:lvl8pPr>
            <a:lvl9pPr marL="3085946" lvl="8" indent="-257162" algn="l">
              <a:spcBef>
                <a:spcPts val="270"/>
              </a:spcBef>
              <a:spcAft>
                <a:spcPts val="0"/>
              </a:spcAft>
              <a:buClr>
                <a:schemeClr val="dk1"/>
              </a:buClr>
              <a:buSzPts val="1800"/>
              <a:buChar char="•"/>
              <a:defRPr/>
            </a:lvl9pPr>
          </a:lstStyle>
          <a:p>
            <a:endParaRPr dirty="0"/>
          </a:p>
        </p:txBody>
      </p:sp>
      <p:sp>
        <p:nvSpPr>
          <p:cNvPr id="26" name="Google Shape;26;p3"/>
          <p:cNvSpPr txBox="1">
            <a:spLocks noGrp="1"/>
          </p:cNvSpPr>
          <p:nvPr>
            <p:ph type="dt" idx="10"/>
          </p:nvPr>
        </p:nvSpPr>
        <p:spPr>
          <a:xfrm>
            <a:off x="342900" y="8475137"/>
            <a:ext cx="1600200" cy="486833"/>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7" name="Google Shape;27;p3"/>
          <p:cNvSpPr txBox="1">
            <a:spLocks noGrp="1"/>
          </p:cNvSpPr>
          <p:nvPr>
            <p:ph type="ftr" idx="11"/>
          </p:nvPr>
        </p:nvSpPr>
        <p:spPr>
          <a:xfrm>
            <a:off x="2343150" y="8475137"/>
            <a:ext cx="2171700" cy="486833"/>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4914900" y="8475137"/>
            <a:ext cx="1600200" cy="48683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88888"/>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888888"/>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888888"/>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888888"/>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888888"/>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888888"/>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888888"/>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888888"/>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541735" y="5875867"/>
            <a:ext cx="5829300" cy="18161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3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 name="Google Shape;41;p6"/>
          <p:cNvSpPr txBox="1">
            <a:spLocks noGrp="1"/>
          </p:cNvSpPr>
          <p:nvPr>
            <p:ph type="body" idx="1"/>
          </p:nvPr>
        </p:nvSpPr>
        <p:spPr>
          <a:xfrm>
            <a:off x="541735" y="3875621"/>
            <a:ext cx="5829300" cy="2000249"/>
          </a:xfrm>
          <a:prstGeom prst="rect">
            <a:avLst/>
          </a:prstGeom>
          <a:noFill/>
          <a:ln>
            <a:noFill/>
          </a:ln>
        </p:spPr>
        <p:txBody>
          <a:bodyPr spcFirstLastPara="1" wrap="square" lIns="91425" tIns="45700" rIns="91425" bIns="45700" anchor="b" anchorCtr="0"/>
          <a:lstStyle>
            <a:lvl1pPr marL="342884" lvl="0" indent="-171441" algn="l">
              <a:spcBef>
                <a:spcPts val="300"/>
              </a:spcBef>
              <a:spcAft>
                <a:spcPts val="0"/>
              </a:spcAft>
              <a:buClr>
                <a:srgbClr val="888888"/>
              </a:buClr>
              <a:buSzPts val="2000"/>
              <a:buNone/>
              <a:defRPr sz="1500">
                <a:solidFill>
                  <a:srgbClr val="888888"/>
                </a:solidFill>
              </a:defRPr>
            </a:lvl1pPr>
            <a:lvl2pPr marL="685766" lvl="1" indent="-171441" algn="l">
              <a:spcBef>
                <a:spcPts val="270"/>
              </a:spcBef>
              <a:spcAft>
                <a:spcPts val="0"/>
              </a:spcAft>
              <a:buClr>
                <a:srgbClr val="888888"/>
              </a:buClr>
              <a:buSzPts val="1800"/>
              <a:buNone/>
              <a:defRPr sz="1350">
                <a:solidFill>
                  <a:srgbClr val="888888"/>
                </a:solidFill>
              </a:defRPr>
            </a:lvl2pPr>
            <a:lvl3pPr marL="1028649" lvl="2" indent="-171441" algn="l">
              <a:spcBef>
                <a:spcPts val="240"/>
              </a:spcBef>
              <a:spcAft>
                <a:spcPts val="0"/>
              </a:spcAft>
              <a:buClr>
                <a:srgbClr val="888888"/>
              </a:buClr>
              <a:buSzPts val="1600"/>
              <a:buNone/>
              <a:defRPr sz="1200">
                <a:solidFill>
                  <a:srgbClr val="888888"/>
                </a:solidFill>
              </a:defRPr>
            </a:lvl3pPr>
            <a:lvl4pPr marL="1371532" lvl="3" indent="-171441" algn="l">
              <a:spcBef>
                <a:spcPts val="210"/>
              </a:spcBef>
              <a:spcAft>
                <a:spcPts val="0"/>
              </a:spcAft>
              <a:buClr>
                <a:srgbClr val="888888"/>
              </a:buClr>
              <a:buSzPts val="1400"/>
              <a:buNone/>
              <a:defRPr sz="1050">
                <a:solidFill>
                  <a:srgbClr val="888888"/>
                </a:solidFill>
              </a:defRPr>
            </a:lvl4pPr>
            <a:lvl5pPr marL="1714415" lvl="4" indent="-171441" algn="l">
              <a:spcBef>
                <a:spcPts val="210"/>
              </a:spcBef>
              <a:spcAft>
                <a:spcPts val="0"/>
              </a:spcAft>
              <a:buClr>
                <a:srgbClr val="888888"/>
              </a:buClr>
              <a:buSzPts val="1400"/>
              <a:buNone/>
              <a:defRPr sz="1050">
                <a:solidFill>
                  <a:srgbClr val="888888"/>
                </a:solidFill>
              </a:defRPr>
            </a:lvl5pPr>
            <a:lvl6pPr marL="2057297" lvl="5" indent="-171441" algn="l">
              <a:spcBef>
                <a:spcPts val="210"/>
              </a:spcBef>
              <a:spcAft>
                <a:spcPts val="0"/>
              </a:spcAft>
              <a:buClr>
                <a:srgbClr val="888888"/>
              </a:buClr>
              <a:buSzPts val="1400"/>
              <a:buNone/>
              <a:defRPr sz="1050">
                <a:solidFill>
                  <a:srgbClr val="888888"/>
                </a:solidFill>
              </a:defRPr>
            </a:lvl6pPr>
            <a:lvl7pPr marL="2400180" lvl="6" indent="-171441" algn="l">
              <a:spcBef>
                <a:spcPts val="210"/>
              </a:spcBef>
              <a:spcAft>
                <a:spcPts val="0"/>
              </a:spcAft>
              <a:buClr>
                <a:srgbClr val="888888"/>
              </a:buClr>
              <a:buSzPts val="1400"/>
              <a:buNone/>
              <a:defRPr sz="1050">
                <a:solidFill>
                  <a:srgbClr val="888888"/>
                </a:solidFill>
              </a:defRPr>
            </a:lvl7pPr>
            <a:lvl8pPr marL="2743064" lvl="7" indent="-171441" algn="l">
              <a:spcBef>
                <a:spcPts val="210"/>
              </a:spcBef>
              <a:spcAft>
                <a:spcPts val="0"/>
              </a:spcAft>
              <a:buClr>
                <a:srgbClr val="888888"/>
              </a:buClr>
              <a:buSzPts val="1400"/>
              <a:buNone/>
              <a:defRPr sz="1050">
                <a:solidFill>
                  <a:srgbClr val="888888"/>
                </a:solidFill>
              </a:defRPr>
            </a:lvl8pPr>
            <a:lvl9pPr marL="3085946" lvl="8" indent="-171441" algn="l">
              <a:spcBef>
                <a:spcPts val="210"/>
              </a:spcBef>
              <a:spcAft>
                <a:spcPts val="0"/>
              </a:spcAft>
              <a:buClr>
                <a:srgbClr val="888888"/>
              </a:buClr>
              <a:buSzPts val="1400"/>
              <a:buNone/>
              <a:defRPr sz="1050">
                <a:solidFill>
                  <a:srgbClr val="888888"/>
                </a:solidFill>
              </a:defRPr>
            </a:lvl9pPr>
          </a:lstStyle>
          <a:p>
            <a:endParaRPr/>
          </a:p>
        </p:txBody>
      </p:sp>
      <p:sp>
        <p:nvSpPr>
          <p:cNvPr id="42" name="Google Shape;42;p6"/>
          <p:cNvSpPr txBox="1">
            <a:spLocks noGrp="1"/>
          </p:cNvSpPr>
          <p:nvPr>
            <p:ph type="dt" idx="10"/>
          </p:nvPr>
        </p:nvSpPr>
        <p:spPr>
          <a:xfrm>
            <a:off x="153119" y="7840135"/>
            <a:ext cx="1600200" cy="486833"/>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6"/>
          <p:cNvSpPr txBox="1">
            <a:spLocks noGrp="1"/>
          </p:cNvSpPr>
          <p:nvPr>
            <p:ph type="ftr" idx="11"/>
          </p:nvPr>
        </p:nvSpPr>
        <p:spPr>
          <a:xfrm>
            <a:off x="2343150" y="8475137"/>
            <a:ext cx="2171700" cy="486833"/>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4914900" y="8475137"/>
            <a:ext cx="1600200" cy="48683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342900" y="2133604"/>
            <a:ext cx="3028950" cy="6034617"/>
          </a:xfrm>
          <a:prstGeom prst="rect">
            <a:avLst/>
          </a:prstGeom>
          <a:noFill/>
          <a:ln>
            <a:noFill/>
          </a:ln>
        </p:spPr>
        <p:txBody>
          <a:bodyPr spcFirstLastPara="1" wrap="square" lIns="91425" tIns="45700" rIns="91425" bIns="45700" anchor="t" anchorCtr="0"/>
          <a:lstStyle>
            <a:lvl1pPr marL="342884" lvl="0" indent="-304785" algn="l">
              <a:spcBef>
                <a:spcPts val="420"/>
              </a:spcBef>
              <a:spcAft>
                <a:spcPts val="0"/>
              </a:spcAft>
              <a:buClr>
                <a:schemeClr val="dk1"/>
              </a:buClr>
              <a:buSzPts val="2800"/>
              <a:buChar char="•"/>
              <a:defRPr sz="2100"/>
            </a:lvl1pPr>
            <a:lvl2pPr marL="685766" lvl="1" indent="-285736" algn="l">
              <a:spcBef>
                <a:spcPts val="360"/>
              </a:spcBef>
              <a:spcAft>
                <a:spcPts val="0"/>
              </a:spcAft>
              <a:buClr>
                <a:schemeClr val="dk1"/>
              </a:buClr>
              <a:buSzPts val="2400"/>
              <a:buChar char="–"/>
              <a:defRPr sz="1800"/>
            </a:lvl2pPr>
            <a:lvl3pPr marL="1028649" lvl="2" indent="-266687" algn="l">
              <a:spcBef>
                <a:spcPts val="300"/>
              </a:spcBef>
              <a:spcAft>
                <a:spcPts val="0"/>
              </a:spcAft>
              <a:buClr>
                <a:schemeClr val="dk1"/>
              </a:buClr>
              <a:buSzPts val="2000"/>
              <a:buChar char="•"/>
              <a:defRPr sz="1500"/>
            </a:lvl3pPr>
            <a:lvl4pPr marL="1371532" lvl="3" indent="-257162" algn="l">
              <a:spcBef>
                <a:spcPts val="270"/>
              </a:spcBef>
              <a:spcAft>
                <a:spcPts val="0"/>
              </a:spcAft>
              <a:buClr>
                <a:schemeClr val="dk1"/>
              </a:buClr>
              <a:buSzPts val="1800"/>
              <a:buChar char="–"/>
              <a:defRPr sz="1350"/>
            </a:lvl4pPr>
            <a:lvl5pPr marL="1714415" lvl="4" indent="-257162" algn="l">
              <a:spcBef>
                <a:spcPts val="270"/>
              </a:spcBef>
              <a:spcAft>
                <a:spcPts val="0"/>
              </a:spcAft>
              <a:buClr>
                <a:schemeClr val="dk1"/>
              </a:buClr>
              <a:buSzPts val="1800"/>
              <a:buChar char="»"/>
              <a:defRPr sz="1350"/>
            </a:lvl5pPr>
            <a:lvl6pPr marL="2057297" lvl="5" indent="-257162" algn="l">
              <a:spcBef>
                <a:spcPts val="270"/>
              </a:spcBef>
              <a:spcAft>
                <a:spcPts val="0"/>
              </a:spcAft>
              <a:buClr>
                <a:schemeClr val="dk1"/>
              </a:buClr>
              <a:buSzPts val="1800"/>
              <a:buChar char="•"/>
              <a:defRPr sz="1350"/>
            </a:lvl6pPr>
            <a:lvl7pPr marL="2400180" lvl="6" indent="-257162" algn="l">
              <a:spcBef>
                <a:spcPts val="270"/>
              </a:spcBef>
              <a:spcAft>
                <a:spcPts val="0"/>
              </a:spcAft>
              <a:buClr>
                <a:schemeClr val="dk1"/>
              </a:buClr>
              <a:buSzPts val="1800"/>
              <a:buChar char="•"/>
              <a:defRPr sz="1350"/>
            </a:lvl7pPr>
            <a:lvl8pPr marL="2743064" lvl="7" indent="-257162" algn="l">
              <a:spcBef>
                <a:spcPts val="270"/>
              </a:spcBef>
              <a:spcAft>
                <a:spcPts val="0"/>
              </a:spcAft>
              <a:buClr>
                <a:schemeClr val="dk1"/>
              </a:buClr>
              <a:buSzPts val="1800"/>
              <a:buChar char="•"/>
              <a:defRPr sz="1350"/>
            </a:lvl8pPr>
            <a:lvl9pPr marL="3085946" lvl="8" indent="-257162" algn="l">
              <a:spcBef>
                <a:spcPts val="270"/>
              </a:spcBef>
              <a:spcAft>
                <a:spcPts val="0"/>
              </a:spcAft>
              <a:buClr>
                <a:schemeClr val="dk1"/>
              </a:buClr>
              <a:buSzPts val="1800"/>
              <a:buChar char="•"/>
              <a:defRPr sz="1350"/>
            </a:lvl9pPr>
          </a:lstStyle>
          <a:p>
            <a:endParaRPr/>
          </a:p>
        </p:txBody>
      </p:sp>
      <p:sp>
        <p:nvSpPr>
          <p:cNvPr id="48" name="Google Shape;48;p7"/>
          <p:cNvSpPr txBox="1">
            <a:spLocks noGrp="1"/>
          </p:cNvSpPr>
          <p:nvPr>
            <p:ph type="body" idx="2"/>
          </p:nvPr>
        </p:nvSpPr>
        <p:spPr>
          <a:xfrm>
            <a:off x="3486150" y="2133604"/>
            <a:ext cx="3028950" cy="6034617"/>
          </a:xfrm>
          <a:prstGeom prst="rect">
            <a:avLst/>
          </a:prstGeom>
          <a:noFill/>
          <a:ln>
            <a:noFill/>
          </a:ln>
        </p:spPr>
        <p:txBody>
          <a:bodyPr spcFirstLastPara="1" wrap="square" lIns="91425" tIns="45700" rIns="91425" bIns="45700" anchor="t" anchorCtr="0"/>
          <a:lstStyle>
            <a:lvl1pPr marL="342884" lvl="0" indent="-304785" algn="l">
              <a:spcBef>
                <a:spcPts val="420"/>
              </a:spcBef>
              <a:spcAft>
                <a:spcPts val="0"/>
              </a:spcAft>
              <a:buClr>
                <a:schemeClr val="dk1"/>
              </a:buClr>
              <a:buSzPts val="2800"/>
              <a:buChar char="•"/>
              <a:defRPr sz="2100"/>
            </a:lvl1pPr>
            <a:lvl2pPr marL="685766" lvl="1" indent="-285736" algn="l">
              <a:spcBef>
                <a:spcPts val="360"/>
              </a:spcBef>
              <a:spcAft>
                <a:spcPts val="0"/>
              </a:spcAft>
              <a:buClr>
                <a:schemeClr val="dk1"/>
              </a:buClr>
              <a:buSzPts val="2400"/>
              <a:buChar char="–"/>
              <a:defRPr sz="1800"/>
            </a:lvl2pPr>
            <a:lvl3pPr marL="1028649" lvl="2" indent="-266687" algn="l">
              <a:spcBef>
                <a:spcPts val="300"/>
              </a:spcBef>
              <a:spcAft>
                <a:spcPts val="0"/>
              </a:spcAft>
              <a:buClr>
                <a:schemeClr val="dk1"/>
              </a:buClr>
              <a:buSzPts val="2000"/>
              <a:buChar char="•"/>
              <a:defRPr sz="1500"/>
            </a:lvl3pPr>
            <a:lvl4pPr marL="1371532" lvl="3" indent="-257162" algn="l">
              <a:spcBef>
                <a:spcPts val="270"/>
              </a:spcBef>
              <a:spcAft>
                <a:spcPts val="0"/>
              </a:spcAft>
              <a:buClr>
                <a:schemeClr val="dk1"/>
              </a:buClr>
              <a:buSzPts val="1800"/>
              <a:buChar char="–"/>
              <a:defRPr sz="1350"/>
            </a:lvl4pPr>
            <a:lvl5pPr marL="1714415" lvl="4" indent="-257162" algn="l">
              <a:spcBef>
                <a:spcPts val="270"/>
              </a:spcBef>
              <a:spcAft>
                <a:spcPts val="0"/>
              </a:spcAft>
              <a:buClr>
                <a:schemeClr val="dk1"/>
              </a:buClr>
              <a:buSzPts val="1800"/>
              <a:buChar char="»"/>
              <a:defRPr sz="1350"/>
            </a:lvl5pPr>
            <a:lvl6pPr marL="2057297" lvl="5" indent="-257162" algn="l">
              <a:spcBef>
                <a:spcPts val="270"/>
              </a:spcBef>
              <a:spcAft>
                <a:spcPts val="0"/>
              </a:spcAft>
              <a:buClr>
                <a:schemeClr val="dk1"/>
              </a:buClr>
              <a:buSzPts val="1800"/>
              <a:buChar char="•"/>
              <a:defRPr sz="1350"/>
            </a:lvl6pPr>
            <a:lvl7pPr marL="2400180" lvl="6" indent="-257162" algn="l">
              <a:spcBef>
                <a:spcPts val="270"/>
              </a:spcBef>
              <a:spcAft>
                <a:spcPts val="0"/>
              </a:spcAft>
              <a:buClr>
                <a:schemeClr val="dk1"/>
              </a:buClr>
              <a:buSzPts val="1800"/>
              <a:buChar char="•"/>
              <a:defRPr sz="1350"/>
            </a:lvl7pPr>
            <a:lvl8pPr marL="2743064" lvl="7" indent="-257162" algn="l">
              <a:spcBef>
                <a:spcPts val="270"/>
              </a:spcBef>
              <a:spcAft>
                <a:spcPts val="0"/>
              </a:spcAft>
              <a:buClr>
                <a:schemeClr val="dk1"/>
              </a:buClr>
              <a:buSzPts val="1800"/>
              <a:buChar char="•"/>
              <a:defRPr sz="1350"/>
            </a:lvl8pPr>
            <a:lvl9pPr marL="3085946" lvl="8" indent="-257162" algn="l">
              <a:spcBef>
                <a:spcPts val="270"/>
              </a:spcBef>
              <a:spcAft>
                <a:spcPts val="0"/>
              </a:spcAft>
              <a:buClr>
                <a:schemeClr val="dk1"/>
              </a:buClr>
              <a:buSzPts val="1800"/>
              <a:buChar char="•"/>
              <a:defRPr sz="1350"/>
            </a:lvl9pPr>
          </a:lstStyle>
          <a:p>
            <a:endParaRPr/>
          </a:p>
        </p:txBody>
      </p:sp>
      <p:sp>
        <p:nvSpPr>
          <p:cNvPr id="49" name="Google Shape;49;p7"/>
          <p:cNvSpPr txBox="1">
            <a:spLocks noGrp="1"/>
          </p:cNvSpPr>
          <p:nvPr>
            <p:ph type="dt" idx="10"/>
          </p:nvPr>
        </p:nvSpPr>
        <p:spPr>
          <a:xfrm>
            <a:off x="342900" y="8475137"/>
            <a:ext cx="1600200" cy="486833"/>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0" name="Google Shape;50;p7"/>
          <p:cNvSpPr txBox="1">
            <a:spLocks noGrp="1"/>
          </p:cNvSpPr>
          <p:nvPr>
            <p:ph type="ftr" idx="11"/>
          </p:nvPr>
        </p:nvSpPr>
        <p:spPr>
          <a:xfrm>
            <a:off x="2343150" y="8475137"/>
            <a:ext cx="2171700" cy="486833"/>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sldNum" idx="12"/>
          </p:nvPr>
        </p:nvSpPr>
        <p:spPr>
          <a:xfrm>
            <a:off x="4914900" y="8475137"/>
            <a:ext cx="1600200" cy="48683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 name="Google Shape;54;p8"/>
          <p:cNvSpPr txBox="1">
            <a:spLocks noGrp="1"/>
          </p:cNvSpPr>
          <p:nvPr>
            <p:ph type="body" idx="1"/>
          </p:nvPr>
        </p:nvSpPr>
        <p:spPr>
          <a:xfrm>
            <a:off x="342902" y="2046817"/>
            <a:ext cx="3030141" cy="853016"/>
          </a:xfrm>
          <a:prstGeom prst="rect">
            <a:avLst/>
          </a:prstGeom>
          <a:noFill/>
          <a:ln>
            <a:noFill/>
          </a:ln>
        </p:spPr>
        <p:txBody>
          <a:bodyPr spcFirstLastPara="1" wrap="square" lIns="91425" tIns="45700" rIns="91425" bIns="45700" anchor="b" anchorCtr="0"/>
          <a:lstStyle>
            <a:lvl1pPr marL="342884" lvl="0" indent="-171441" algn="l">
              <a:spcBef>
                <a:spcPts val="360"/>
              </a:spcBef>
              <a:spcAft>
                <a:spcPts val="0"/>
              </a:spcAft>
              <a:buClr>
                <a:schemeClr val="dk1"/>
              </a:buClr>
              <a:buSzPts val="2400"/>
              <a:buNone/>
              <a:defRPr sz="1800" b="1"/>
            </a:lvl1pPr>
            <a:lvl2pPr marL="685766" lvl="1" indent="-171441" algn="l">
              <a:spcBef>
                <a:spcPts val="300"/>
              </a:spcBef>
              <a:spcAft>
                <a:spcPts val="0"/>
              </a:spcAft>
              <a:buClr>
                <a:schemeClr val="dk1"/>
              </a:buClr>
              <a:buSzPts val="2000"/>
              <a:buNone/>
              <a:defRPr sz="1500" b="1"/>
            </a:lvl2pPr>
            <a:lvl3pPr marL="1028649" lvl="2" indent="-171441" algn="l">
              <a:spcBef>
                <a:spcPts val="270"/>
              </a:spcBef>
              <a:spcAft>
                <a:spcPts val="0"/>
              </a:spcAft>
              <a:buClr>
                <a:schemeClr val="dk1"/>
              </a:buClr>
              <a:buSzPts val="1800"/>
              <a:buNone/>
              <a:defRPr sz="1350" b="1"/>
            </a:lvl3pPr>
            <a:lvl4pPr marL="1371532" lvl="3" indent="-171441" algn="l">
              <a:spcBef>
                <a:spcPts val="240"/>
              </a:spcBef>
              <a:spcAft>
                <a:spcPts val="0"/>
              </a:spcAft>
              <a:buClr>
                <a:schemeClr val="dk1"/>
              </a:buClr>
              <a:buSzPts val="1600"/>
              <a:buNone/>
              <a:defRPr sz="1200" b="1"/>
            </a:lvl4pPr>
            <a:lvl5pPr marL="1714415" lvl="4" indent="-171441" algn="l">
              <a:spcBef>
                <a:spcPts val="240"/>
              </a:spcBef>
              <a:spcAft>
                <a:spcPts val="0"/>
              </a:spcAft>
              <a:buClr>
                <a:schemeClr val="dk1"/>
              </a:buClr>
              <a:buSzPts val="1600"/>
              <a:buNone/>
              <a:defRPr sz="1200" b="1"/>
            </a:lvl5pPr>
            <a:lvl6pPr marL="2057297" lvl="5" indent="-171441" algn="l">
              <a:spcBef>
                <a:spcPts val="240"/>
              </a:spcBef>
              <a:spcAft>
                <a:spcPts val="0"/>
              </a:spcAft>
              <a:buClr>
                <a:schemeClr val="dk1"/>
              </a:buClr>
              <a:buSzPts val="1600"/>
              <a:buNone/>
              <a:defRPr sz="1200" b="1"/>
            </a:lvl6pPr>
            <a:lvl7pPr marL="2400180" lvl="6" indent="-171441" algn="l">
              <a:spcBef>
                <a:spcPts val="240"/>
              </a:spcBef>
              <a:spcAft>
                <a:spcPts val="0"/>
              </a:spcAft>
              <a:buClr>
                <a:schemeClr val="dk1"/>
              </a:buClr>
              <a:buSzPts val="1600"/>
              <a:buNone/>
              <a:defRPr sz="1200" b="1"/>
            </a:lvl7pPr>
            <a:lvl8pPr marL="2743064" lvl="7" indent="-171441" algn="l">
              <a:spcBef>
                <a:spcPts val="240"/>
              </a:spcBef>
              <a:spcAft>
                <a:spcPts val="0"/>
              </a:spcAft>
              <a:buClr>
                <a:schemeClr val="dk1"/>
              </a:buClr>
              <a:buSzPts val="1600"/>
              <a:buNone/>
              <a:defRPr sz="1200" b="1"/>
            </a:lvl8pPr>
            <a:lvl9pPr marL="3085946" lvl="8" indent="-171441" algn="l">
              <a:spcBef>
                <a:spcPts val="240"/>
              </a:spcBef>
              <a:spcAft>
                <a:spcPts val="0"/>
              </a:spcAft>
              <a:buClr>
                <a:schemeClr val="dk1"/>
              </a:buClr>
              <a:buSzPts val="1600"/>
              <a:buNone/>
              <a:defRPr sz="1200" b="1"/>
            </a:lvl9pPr>
          </a:lstStyle>
          <a:p>
            <a:endParaRPr/>
          </a:p>
        </p:txBody>
      </p:sp>
      <p:sp>
        <p:nvSpPr>
          <p:cNvPr id="55" name="Google Shape;55;p8"/>
          <p:cNvSpPr txBox="1">
            <a:spLocks noGrp="1"/>
          </p:cNvSpPr>
          <p:nvPr>
            <p:ph type="body" idx="2"/>
          </p:nvPr>
        </p:nvSpPr>
        <p:spPr>
          <a:xfrm>
            <a:off x="342902" y="2899833"/>
            <a:ext cx="3030141" cy="5268384"/>
          </a:xfrm>
          <a:prstGeom prst="rect">
            <a:avLst/>
          </a:prstGeom>
          <a:noFill/>
          <a:ln>
            <a:noFill/>
          </a:ln>
        </p:spPr>
        <p:txBody>
          <a:bodyPr spcFirstLastPara="1" wrap="square" lIns="91425" tIns="45700" rIns="91425" bIns="45700" anchor="t" anchorCtr="0"/>
          <a:lstStyle>
            <a:lvl1pPr marL="342884" lvl="0" indent="-285736" algn="l">
              <a:spcBef>
                <a:spcPts val="360"/>
              </a:spcBef>
              <a:spcAft>
                <a:spcPts val="0"/>
              </a:spcAft>
              <a:buClr>
                <a:schemeClr val="dk1"/>
              </a:buClr>
              <a:buSzPts val="2400"/>
              <a:buChar char="•"/>
              <a:defRPr sz="1800"/>
            </a:lvl1pPr>
            <a:lvl2pPr marL="685766" lvl="1" indent="-266687" algn="l">
              <a:spcBef>
                <a:spcPts val="300"/>
              </a:spcBef>
              <a:spcAft>
                <a:spcPts val="0"/>
              </a:spcAft>
              <a:buClr>
                <a:schemeClr val="dk1"/>
              </a:buClr>
              <a:buSzPts val="2000"/>
              <a:buChar char="–"/>
              <a:defRPr sz="1500"/>
            </a:lvl2pPr>
            <a:lvl3pPr marL="1028649" lvl="2" indent="-257162" algn="l">
              <a:spcBef>
                <a:spcPts val="270"/>
              </a:spcBef>
              <a:spcAft>
                <a:spcPts val="0"/>
              </a:spcAft>
              <a:buClr>
                <a:schemeClr val="dk1"/>
              </a:buClr>
              <a:buSzPts val="1800"/>
              <a:buChar char="•"/>
              <a:defRPr sz="1350"/>
            </a:lvl3pPr>
            <a:lvl4pPr marL="1371532" lvl="3" indent="-247638" algn="l">
              <a:spcBef>
                <a:spcPts val="240"/>
              </a:spcBef>
              <a:spcAft>
                <a:spcPts val="0"/>
              </a:spcAft>
              <a:buClr>
                <a:schemeClr val="dk1"/>
              </a:buClr>
              <a:buSzPts val="1600"/>
              <a:buChar char="–"/>
              <a:defRPr sz="1200"/>
            </a:lvl4pPr>
            <a:lvl5pPr marL="1714415" lvl="4" indent="-247638" algn="l">
              <a:spcBef>
                <a:spcPts val="240"/>
              </a:spcBef>
              <a:spcAft>
                <a:spcPts val="0"/>
              </a:spcAft>
              <a:buClr>
                <a:schemeClr val="dk1"/>
              </a:buClr>
              <a:buSzPts val="1600"/>
              <a:buChar char="»"/>
              <a:defRPr sz="1200"/>
            </a:lvl5pPr>
            <a:lvl6pPr marL="2057297" lvl="5" indent="-247638" algn="l">
              <a:spcBef>
                <a:spcPts val="240"/>
              </a:spcBef>
              <a:spcAft>
                <a:spcPts val="0"/>
              </a:spcAft>
              <a:buClr>
                <a:schemeClr val="dk1"/>
              </a:buClr>
              <a:buSzPts val="1600"/>
              <a:buChar char="•"/>
              <a:defRPr sz="1200"/>
            </a:lvl6pPr>
            <a:lvl7pPr marL="2400180" lvl="6" indent="-247638" algn="l">
              <a:spcBef>
                <a:spcPts val="240"/>
              </a:spcBef>
              <a:spcAft>
                <a:spcPts val="0"/>
              </a:spcAft>
              <a:buClr>
                <a:schemeClr val="dk1"/>
              </a:buClr>
              <a:buSzPts val="1600"/>
              <a:buChar char="•"/>
              <a:defRPr sz="1200"/>
            </a:lvl7pPr>
            <a:lvl8pPr marL="2743064" lvl="7" indent="-247638" algn="l">
              <a:spcBef>
                <a:spcPts val="240"/>
              </a:spcBef>
              <a:spcAft>
                <a:spcPts val="0"/>
              </a:spcAft>
              <a:buClr>
                <a:schemeClr val="dk1"/>
              </a:buClr>
              <a:buSzPts val="1600"/>
              <a:buChar char="•"/>
              <a:defRPr sz="1200"/>
            </a:lvl8pPr>
            <a:lvl9pPr marL="3085946" lvl="8" indent="-247638" algn="l">
              <a:spcBef>
                <a:spcPts val="240"/>
              </a:spcBef>
              <a:spcAft>
                <a:spcPts val="0"/>
              </a:spcAft>
              <a:buClr>
                <a:schemeClr val="dk1"/>
              </a:buClr>
              <a:buSzPts val="1600"/>
              <a:buChar char="•"/>
              <a:defRPr sz="1200"/>
            </a:lvl9pPr>
          </a:lstStyle>
          <a:p>
            <a:endParaRPr/>
          </a:p>
        </p:txBody>
      </p:sp>
      <p:sp>
        <p:nvSpPr>
          <p:cNvPr id="56" name="Google Shape;56;p8"/>
          <p:cNvSpPr txBox="1">
            <a:spLocks noGrp="1"/>
          </p:cNvSpPr>
          <p:nvPr>
            <p:ph type="body" idx="3"/>
          </p:nvPr>
        </p:nvSpPr>
        <p:spPr>
          <a:xfrm>
            <a:off x="3483771" y="2046817"/>
            <a:ext cx="3031331" cy="853016"/>
          </a:xfrm>
          <a:prstGeom prst="rect">
            <a:avLst/>
          </a:prstGeom>
          <a:noFill/>
          <a:ln>
            <a:noFill/>
          </a:ln>
        </p:spPr>
        <p:txBody>
          <a:bodyPr spcFirstLastPara="1" wrap="square" lIns="91425" tIns="45700" rIns="91425" bIns="45700" anchor="b" anchorCtr="0"/>
          <a:lstStyle>
            <a:lvl1pPr marL="342884" lvl="0" indent="-171441" algn="l">
              <a:spcBef>
                <a:spcPts val="360"/>
              </a:spcBef>
              <a:spcAft>
                <a:spcPts val="0"/>
              </a:spcAft>
              <a:buClr>
                <a:schemeClr val="dk1"/>
              </a:buClr>
              <a:buSzPts val="2400"/>
              <a:buNone/>
              <a:defRPr sz="1800" b="1"/>
            </a:lvl1pPr>
            <a:lvl2pPr marL="685766" lvl="1" indent="-171441" algn="l">
              <a:spcBef>
                <a:spcPts val="300"/>
              </a:spcBef>
              <a:spcAft>
                <a:spcPts val="0"/>
              </a:spcAft>
              <a:buClr>
                <a:schemeClr val="dk1"/>
              </a:buClr>
              <a:buSzPts val="2000"/>
              <a:buNone/>
              <a:defRPr sz="1500" b="1"/>
            </a:lvl2pPr>
            <a:lvl3pPr marL="1028649" lvl="2" indent="-171441" algn="l">
              <a:spcBef>
                <a:spcPts val="270"/>
              </a:spcBef>
              <a:spcAft>
                <a:spcPts val="0"/>
              </a:spcAft>
              <a:buClr>
                <a:schemeClr val="dk1"/>
              </a:buClr>
              <a:buSzPts val="1800"/>
              <a:buNone/>
              <a:defRPr sz="1350" b="1"/>
            </a:lvl3pPr>
            <a:lvl4pPr marL="1371532" lvl="3" indent="-171441" algn="l">
              <a:spcBef>
                <a:spcPts val="240"/>
              </a:spcBef>
              <a:spcAft>
                <a:spcPts val="0"/>
              </a:spcAft>
              <a:buClr>
                <a:schemeClr val="dk1"/>
              </a:buClr>
              <a:buSzPts val="1600"/>
              <a:buNone/>
              <a:defRPr sz="1200" b="1"/>
            </a:lvl4pPr>
            <a:lvl5pPr marL="1714415" lvl="4" indent="-171441" algn="l">
              <a:spcBef>
                <a:spcPts val="240"/>
              </a:spcBef>
              <a:spcAft>
                <a:spcPts val="0"/>
              </a:spcAft>
              <a:buClr>
                <a:schemeClr val="dk1"/>
              </a:buClr>
              <a:buSzPts val="1600"/>
              <a:buNone/>
              <a:defRPr sz="1200" b="1"/>
            </a:lvl5pPr>
            <a:lvl6pPr marL="2057297" lvl="5" indent="-171441" algn="l">
              <a:spcBef>
                <a:spcPts val="240"/>
              </a:spcBef>
              <a:spcAft>
                <a:spcPts val="0"/>
              </a:spcAft>
              <a:buClr>
                <a:schemeClr val="dk1"/>
              </a:buClr>
              <a:buSzPts val="1600"/>
              <a:buNone/>
              <a:defRPr sz="1200" b="1"/>
            </a:lvl6pPr>
            <a:lvl7pPr marL="2400180" lvl="6" indent="-171441" algn="l">
              <a:spcBef>
                <a:spcPts val="240"/>
              </a:spcBef>
              <a:spcAft>
                <a:spcPts val="0"/>
              </a:spcAft>
              <a:buClr>
                <a:schemeClr val="dk1"/>
              </a:buClr>
              <a:buSzPts val="1600"/>
              <a:buNone/>
              <a:defRPr sz="1200" b="1"/>
            </a:lvl7pPr>
            <a:lvl8pPr marL="2743064" lvl="7" indent="-171441" algn="l">
              <a:spcBef>
                <a:spcPts val="240"/>
              </a:spcBef>
              <a:spcAft>
                <a:spcPts val="0"/>
              </a:spcAft>
              <a:buClr>
                <a:schemeClr val="dk1"/>
              </a:buClr>
              <a:buSzPts val="1600"/>
              <a:buNone/>
              <a:defRPr sz="1200" b="1"/>
            </a:lvl8pPr>
            <a:lvl9pPr marL="3085946" lvl="8" indent="-171441" algn="l">
              <a:spcBef>
                <a:spcPts val="240"/>
              </a:spcBef>
              <a:spcAft>
                <a:spcPts val="0"/>
              </a:spcAft>
              <a:buClr>
                <a:schemeClr val="dk1"/>
              </a:buClr>
              <a:buSzPts val="1600"/>
              <a:buNone/>
              <a:defRPr sz="1200" b="1"/>
            </a:lvl9pPr>
          </a:lstStyle>
          <a:p>
            <a:endParaRPr/>
          </a:p>
        </p:txBody>
      </p:sp>
      <p:sp>
        <p:nvSpPr>
          <p:cNvPr id="57" name="Google Shape;57;p8"/>
          <p:cNvSpPr txBox="1">
            <a:spLocks noGrp="1"/>
          </p:cNvSpPr>
          <p:nvPr>
            <p:ph type="body" idx="4"/>
          </p:nvPr>
        </p:nvSpPr>
        <p:spPr>
          <a:xfrm>
            <a:off x="3483771" y="2899833"/>
            <a:ext cx="3031331" cy="5268384"/>
          </a:xfrm>
          <a:prstGeom prst="rect">
            <a:avLst/>
          </a:prstGeom>
          <a:noFill/>
          <a:ln>
            <a:noFill/>
          </a:ln>
        </p:spPr>
        <p:txBody>
          <a:bodyPr spcFirstLastPara="1" wrap="square" lIns="91425" tIns="45700" rIns="91425" bIns="45700" anchor="t" anchorCtr="0"/>
          <a:lstStyle>
            <a:lvl1pPr marL="342884" lvl="0" indent="-285736" algn="l">
              <a:spcBef>
                <a:spcPts val="360"/>
              </a:spcBef>
              <a:spcAft>
                <a:spcPts val="0"/>
              </a:spcAft>
              <a:buClr>
                <a:schemeClr val="dk1"/>
              </a:buClr>
              <a:buSzPts val="2400"/>
              <a:buChar char="•"/>
              <a:defRPr sz="1800"/>
            </a:lvl1pPr>
            <a:lvl2pPr marL="685766" lvl="1" indent="-266687" algn="l">
              <a:spcBef>
                <a:spcPts val="300"/>
              </a:spcBef>
              <a:spcAft>
                <a:spcPts val="0"/>
              </a:spcAft>
              <a:buClr>
                <a:schemeClr val="dk1"/>
              </a:buClr>
              <a:buSzPts val="2000"/>
              <a:buChar char="–"/>
              <a:defRPr sz="1500"/>
            </a:lvl2pPr>
            <a:lvl3pPr marL="1028649" lvl="2" indent="-257162" algn="l">
              <a:spcBef>
                <a:spcPts val="270"/>
              </a:spcBef>
              <a:spcAft>
                <a:spcPts val="0"/>
              </a:spcAft>
              <a:buClr>
                <a:schemeClr val="dk1"/>
              </a:buClr>
              <a:buSzPts val="1800"/>
              <a:buChar char="•"/>
              <a:defRPr sz="1350"/>
            </a:lvl3pPr>
            <a:lvl4pPr marL="1371532" lvl="3" indent="-247638" algn="l">
              <a:spcBef>
                <a:spcPts val="240"/>
              </a:spcBef>
              <a:spcAft>
                <a:spcPts val="0"/>
              </a:spcAft>
              <a:buClr>
                <a:schemeClr val="dk1"/>
              </a:buClr>
              <a:buSzPts val="1600"/>
              <a:buChar char="–"/>
              <a:defRPr sz="1200"/>
            </a:lvl4pPr>
            <a:lvl5pPr marL="1714415" lvl="4" indent="-247638" algn="l">
              <a:spcBef>
                <a:spcPts val="240"/>
              </a:spcBef>
              <a:spcAft>
                <a:spcPts val="0"/>
              </a:spcAft>
              <a:buClr>
                <a:schemeClr val="dk1"/>
              </a:buClr>
              <a:buSzPts val="1600"/>
              <a:buChar char="»"/>
              <a:defRPr sz="1200"/>
            </a:lvl5pPr>
            <a:lvl6pPr marL="2057297" lvl="5" indent="-247638" algn="l">
              <a:spcBef>
                <a:spcPts val="240"/>
              </a:spcBef>
              <a:spcAft>
                <a:spcPts val="0"/>
              </a:spcAft>
              <a:buClr>
                <a:schemeClr val="dk1"/>
              </a:buClr>
              <a:buSzPts val="1600"/>
              <a:buChar char="•"/>
              <a:defRPr sz="1200"/>
            </a:lvl6pPr>
            <a:lvl7pPr marL="2400180" lvl="6" indent="-247638" algn="l">
              <a:spcBef>
                <a:spcPts val="240"/>
              </a:spcBef>
              <a:spcAft>
                <a:spcPts val="0"/>
              </a:spcAft>
              <a:buClr>
                <a:schemeClr val="dk1"/>
              </a:buClr>
              <a:buSzPts val="1600"/>
              <a:buChar char="•"/>
              <a:defRPr sz="1200"/>
            </a:lvl7pPr>
            <a:lvl8pPr marL="2743064" lvl="7" indent="-247638" algn="l">
              <a:spcBef>
                <a:spcPts val="240"/>
              </a:spcBef>
              <a:spcAft>
                <a:spcPts val="0"/>
              </a:spcAft>
              <a:buClr>
                <a:schemeClr val="dk1"/>
              </a:buClr>
              <a:buSzPts val="1600"/>
              <a:buChar char="•"/>
              <a:defRPr sz="1200"/>
            </a:lvl8pPr>
            <a:lvl9pPr marL="3085946" lvl="8" indent="-247638" algn="l">
              <a:spcBef>
                <a:spcPts val="240"/>
              </a:spcBef>
              <a:spcAft>
                <a:spcPts val="0"/>
              </a:spcAft>
              <a:buClr>
                <a:schemeClr val="dk1"/>
              </a:buClr>
              <a:buSzPts val="1600"/>
              <a:buChar char="•"/>
              <a:defRPr sz="1200"/>
            </a:lvl9pPr>
          </a:lstStyle>
          <a:p>
            <a:endParaRPr/>
          </a:p>
        </p:txBody>
      </p:sp>
      <p:sp>
        <p:nvSpPr>
          <p:cNvPr id="58" name="Google Shape;58;p8"/>
          <p:cNvSpPr txBox="1">
            <a:spLocks noGrp="1"/>
          </p:cNvSpPr>
          <p:nvPr>
            <p:ph type="dt" idx="10"/>
          </p:nvPr>
        </p:nvSpPr>
        <p:spPr>
          <a:xfrm>
            <a:off x="342900" y="8475137"/>
            <a:ext cx="1600200" cy="486833"/>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ftr" idx="11"/>
          </p:nvPr>
        </p:nvSpPr>
        <p:spPr>
          <a:xfrm>
            <a:off x="2343150" y="8475137"/>
            <a:ext cx="2171700" cy="486833"/>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4914900" y="8475137"/>
            <a:ext cx="1600200" cy="48683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342902" y="364067"/>
            <a:ext cx="2256235" cy="15494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3" name="Google Shape;63;p9"/>
          <p:cNvSpPr txBox="1">
            <a:spLocks noGrp="1"/>
          </p:cNvSpPr>
          <p:nvPr>
            <p:ph type="body" idx="1"/>
          </p:nvPr>
        </p:nvSpPr>
        <p:spPr>
          <a:xfrm>
            <a:off x="2681289" y="364070"/>
            <a:ext cx="3833813" cy="7804151"/>
          </a:xfrm>
          <a:prstGeom prst="rect">
            <a:avLst/>
          </a:prstGeom>
          <a:noFill/>
          <a:ln>
            <a:noFill/>
          </a:ln>
        </p:spPr>
        <p:txBody>
          <a:bodyPr spcFirstLastPara="1" wrap="square" lIns="91425" tIns="45700" rIns="91425" bIns="45700" anchor="t" anchorCtr="0"/>
          <a:lstStyle>
            <a:lvl1pPr marL="342884" lvl="0" indent="-323834" algn="l">
              <a:spcBef>
                <a:spcPts val="480"/>
              </a:spcBef>
              <a:spcAft>
                <a:spcPts val="0"/>
              </a:spcAft>
              <a:buClr>
                <a:schemeClr val="dk1"/>
              </a:buClr>
              <a:buSzPts val="3200"/>
              <a:buChar char="•"/>
              <a:defRPr sz="2400"/>
            </a:lvl1pPr>
            <a:lvl2pPr marL="685766" lvl="1" indent="-304785" algn="l">
              <a:spcBef>
                <a:spcPts val="420"/>
              </a:spcBef>
              <a:spcAft>
                <a:spcPts val="0"/>
              </a:spcAft>
              <a:buClr>
                <a:schemeClr val="dk1"/>
              </a:buClr>
              <a:buSzPts val="2800"/>
              <a:buChar char="–"/>
              <a:defRPr sz="2100"/>
            </a:lvl2pPr>
            <a:lvl3pPr marL="1028649" lvl="2" indent="-285736" algn="l">
              <a:spcBef>
                <a:spcPts val="360"/>
              </a:spcBef>
              <a:spcAft>
                <a:spcPts val="0"/>
              </a:spcAft>
              <a:buClr>
                <a:schemeClr val="dk1"/>
              </a:buClr>
              <a:buSzPts val="2400"/>
              <a:buChar char="•"/>
              <a:defRPr sz="1800"/>
            </a:lvl3pPr>
            <a:lvl4pPr marL="1371532" lvl="3" indent="-266687" algn="l">
              <a:spcBef>
                <a:spcPts val="300"/>
              </a:spcBef>
              <a:spcAft>
                <a:spcPts val="0"/>
              </a:spcAft>
              <a:buClr>
                <a:schemeClr val="dk1"/>
              </a:buClr>
              <a:buSzPts val="2000"/>
              <a:buChar char="–"/>
              <a:defRPr sz="1500"/>
            </a:lvl4pPr>
            <a:lvl5pPr marL="1714415" lvl="4" indent="-266687" algn="l">
              <a:spcBef>
                <a:spcPts val="300"/>
              </a:spcBef>
              <a:spcAft>
                <a:spcPts val="0"/>
              </a:spcAft>
              <a:buClr>
                <a:schemeClr val="dk1"/>
              </a:buClr>
              <a:buSzPts val="2000"/>
              <a:buChar char="»"/>
              <a:defRPr sz="1500"/>
            </a:lvl5pPr>
            <a:lvl6pPr marL="2057297" lvl="5" indent="-266687" algn="l">
              <a:spcBef>
                <a:spcPts val="300"/>
              </a:spcBef>
              <a:spcAft>
                <a:spcPts val="0"/>
              </a:spcAft>
              <a:buClr>
                <a:schemeClr val="dk1"/>
              </a:buClr>
              <a:buSzPts val="2000"/>
              <a:buChar char="•"/>
              <a:defRPr sz="1500"/>
            </a:lvl6pPr>
            <a:lvl7pPr marL="2400180" lvl="6" indent="-266687" algn="l">
              <a:spcBef>
                <a:spcPts val="300"/>
              </a:spcBef>
              <a:spcAft>
                <a:spcPts val="0"/>
              </a:spcAft>
              <a:buClr>
                <a:schemeClr val="dk1"/>
              </a:buClr>
              <a:buSzPts val="2000"/>
              <a:buChar char="•"/>
              <a:defRPr sz="1500"/>
            </a:lvl7pPr>
            <a:lvl8pPr marL="2743064" lvl="7" indent="-266687" algn="l">
              <a:spcBef>
                <a:spcPts val="300"/>
              </a:spcBef>
              <a:spcAft>
                <a:spcPts val="0"/>
              </a:spcAft>
              <a:buClr>
                <a:schemeClr val="dk1"/>
              </a:buClr>
              <a:buSzPts val="2000"/>
              <a:buChar char="•"/>
              <a:defRPr sz="1500"/>
            </a:lvl8pPr>
            <a:lvl9pPr marL="3085946" lvl="8" indent="-266687" algn="l">
              <a:spcBef>
                <a:spcPts val="300"/>
              </a:spcBef>
              <a:spcAft>
                <a:spcPts val="0"/>
              </a:spcAft>
              <a:buClr>
                <a:schemeClr val="dk1"/>
              </a:buClr>
              <a:buSzPts val="2000"/>
              <a:buChar char="•"/>
              <a:defRPr sz="1500"/>
            </a:lvl9pPr>
          </a:lstStyle>
          <a:p>
            <a:endParaRPr/>
          </a:p>
        </p:txBody>
      </p:sp>
      <p:sp>
        <p:nvSpPr>
          <p:cNvPr id="64" name="Google Shape;64;p9"/>
          <p:cNvSpPr txBox="1">
            <a:spLocks noGrp="1"/>
          </p:cNvSpPr>
          <p:nvPr>
            <p:ph type="body" idx="2"/>
          </p:nvPr>
        </p:nvSpPr>
        <p:spPr>
          <a:xfrm>
            <a:off x="342902" y="1913470"/>
            <a:ext cx="2256235" cy="6254751"/>
          </a:xfrm>
          <a:prstGeom prst="rect">
            <a:avLst/>
          </a:prstGeom>
          <a:noFill/>
          <a:ln>
            <a:noFill/>
          </a:ln>
        </p:spPr>
        <p:txBody>
          <a:bodyPr spcFirstLastPara="1" wrap="square" lIns="91425" tIns="45700" rIns="91425" bIns="45700" anchor="t" anchorCtr="0"/>
          <a:lstStyle>
            <a:lvl1pPr marL="342884" lvl="0" indent="-171441" algn="l">
              <a:spcBef>
                <a:spcPts val="210"/>
              </a:spcBef>
              <a:spcAft>
                <a:spcPts val="0"/>
              </a:spcAft>
              <a:buClr>
                <a:schemeClr val="dk1"/>
              </a:buClr>
              <a:buSzPts val="1400"/>
              <a:buNone/>
              <a:defRPr sz="1050"/>
            </a:lvl1pPr>
            <a:lvl2pPr marL="685766" lvl="1" indent="-171441" algn="l">
              <a:spcBef>
                <a:spcPts val="180"/>
              </a:spcBef>
              <a:spcAft>
                <a:spcPts val="0"/>
              </a:spcAft>
              <a:buClr>
                <a:schemeClr val="dk1"/>
              </a:buClr>
              <a:buSzPts val="1200"/>
              <a:buNone/>
              <a:defRPr sz="900"/>
            </a:lvl2pPr>
            <a:lvl3pPr marL="1028649" lvl="2" indent="-171441" algn="l">
              <a:spcBef>
                <a:spcPts val="150"/>
              </a:spcBef>
              <a:spcAft>
                <a:spcPts val="0"/>
              </a:spcAft>
              <a:buClr>
                <a:schemeClr val="dk1"/>
              </a:buClr>
              <a:buSzPts val="1000"/>
              <a:buNone/>
              <a:defRPr sz="750"/>
            </a:lvl3pPr>
            <a:lvl4pPr marL="1371532" lvl="3" indent="-171441" algn="l">
              <a:spcBef>
                <a:spcPts val="135"/>
              </a:spcBef>
              <a:spcAft>
                <a:spcPts val="0"/>
              </a:spcAft>
              <a:buClr>
                <a:schemeClr val="dk1"/>
              </a:buClr>
              <a:buSzPts val="900"/>
              <a:buNone/>
              <a:defRPr sz="675"/>
            </a:lvl4pPr>
            <a:lvl5pPr marL="1714415" lvl="4" indent="-171441" algn="l">
              <a:spcBef>
                <a:spcPts val="135"/>
              </a:spcBef>
              <a:spcAft>
                <a:spcPts val="0"/>
              </a:spcAft>
              <a:buClr>
                <a:schemeClr val="dk1"/>
              </a:buClr>
              <a:buSzPts val="900"/>
              <a:buNone/>
              <a:defRPr sz="675"/>
            </a:lvl5pPr>
            <a:lvl6pPr marL="2057297" lvl="5" indent="-171441" algn="l">
              <a:spcBef>
                <a:spcPts val="135"/>
              </a:spcBef>
              <a:spcAft>
                <a:spcPts val="0"/>
              </a:spcAft>
              <a:buClr>
                <a:schemeClr val="dk1"/>
              </a:buClr>
              <a:buSzPts val="900"/>
              <a:buNone/>
              <a:defRPr sz="675"/>
            </a:lvl6pPr>
            <a:lvl7pPr marL="2400180" lvl="6" indent="-171441" algn="l">
              <a:spcBef>
                <a:spcPts val="135"/>
              </a:spcBef>
              <a:spcAft>
                <a:spcPts val="0"/>
              </a:spcAft>
              <a:buClr>
                <a:schemeClr val="dk1"/>
              </a:buClr>
              <a:buSzPts val="900"/>
              <a:buNone/>
              <a:defRPr sz="675"/>
            </a:lvl7pPr>
            <a:lvl8pPr marL="2743064" lvl="7" indent="-171441" algn="l">
              <a:spcBef>
                <a:spcPts val="135"/>
              </a:spcBef>
              <a:spcAft>
                <a:spcPts val="0"/>
              </a:spcAft>
              <a:buClr>
                <a:schemeClr val="dk1"/>
              </a:buClr>
              <a:buSzPts val="900"/>
              <a:buNone/>
              <a:defRPr sz="675"/>
            </a:lvl8pPr>
            <a:lvl9pPr marL="3085946" lvl="8" indent="-171441" algn="l">
              <a:spcBef>
                <a:spcPts val="135"/>
              </a:spcBef>
              <a:spcAft>
                <a:spcPts val="0"/>
              </a:spcAft>
              <a:buClr>
                <a:schemeClr val="dk1"/>
              </a:buClr>
              <a:buSzPts val="900"/>
              <a:buNone/>
              <a:defRPr sz="675"/>
            </a:lvl9pPr>
          </a:lstStyle>
          <a:p>
            <a:endParaRPr/>
          </a:p>
        </p:txBody>
      </p:sp>
      <p:sp>
        <p:nvSpPr>
          <p:cNvPr id="65" name="Google Shape;65;p9"/>
          <p:cNvSpPr txBox="1">
            <a:spLocks noGrp="1"/>
          </p:cNvSpPr>
          <p:nvPr>
            <p:ph type="dt" idx="10"/>
          </p:nvPr>
        </p:nvSpPr>
        <p:spPr>
          <a:xfrm>
            <a:off x="342900" y="8475137"/>
            <a:ext cx="1600200" cy="486833"/>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9"/>
          <p:cNvSpPr txBox="1">
            <a:spLocks noGrp="1"/>
          </p:cNvSpPr>
          <p:nvPr>
            <p:ph type="ftr" idx="11"/>
          </p:nvPr>
        </p:nvSpPr>
        <p:spPr>
          <a:xfrm>
            <a:off x="2343150" y="8475137"/>
            <a:ext cx="2171700" cy="486833"/>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
          <p:cNvSpPr txBox="1">
            <a:spLocks noGrp="1"/>
          </p:cNvSpPr>
          <p:nvPr>
            <p:ph type="sldNum" idx="12"/>
          </p:nvPr>
        </p:nvSpPr>
        <p:spPr>
          <a:xfrm>
            <a:off x="4914900" y="8475137"/>
            <a:ext cx="1600200" cy="48683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1344216" y="6400801"/>
            <a:ext cx="4114800" cy="75565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 name="Google Shape;70;p10"/>
          <p:cNvSpPr>
            <a:spLocks noGrp="1"/>
          </p:cNvSpPr>
          <p:nvPr>
            <p:ph type="pic" idx="2"/>
          </p:nvPr>
        </p:nvSpPr>
        <p:spPr>
          <a:xfrm>
            <a:off x="1344216" y="817033"/>
            <a:ext cx="4114800" cy="54864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body" idx="1"/>
          </p:nvPr>
        </p:nvSpPr>
        <p:spPr>
          <a:xfrm>
            <a:off x="1344216" y="7156452"/>
            <a:ext cx="4114800" cy="1073149"/>
          </a:xfrm>
          <a:prstGeom prst="rect">
            <a:avLst/>
          </a:prstGeom>
          <a:noFill/>
          <a:ln>
            <a:noFill/>
          </a:ln>
        </p:spPr>
        <p:txBody>
          <a:bodyPr spcFirstLastPara="1" wrap="square" lIns="91425" tIns="45700" rIns="91425" bIns="45700" anchor="t" anchorCtr="0"/>
          <a:lstStyle>
            <a:lvl1pPr marL="342884" lvl="0" indent="-171441" algn="l">
              <a:spcBef>
                <a:spcPts val="210"/>
              </a:spcBef>
              <a:spcAft>
                <a:spcPts val="0"/>
              </a:spcAft>
              <a:buClr>
                <a:schemeClr val="dk1"/>
              </a:buClr>
              <a:buSzPts val="1400"/>
              <a:buNone/>
              <a:defRPr sz="1050"/>
            </a:lvl1pPr>
            <a:lvl2pPr marL="685766" lvl="1" indent="-171441" algn="l">
              <a:spcBef>
                <a:spcPts val="180"/>
              </a:spcBef>
              <a:spcAft>
                <a:spcPts val="0"/>
              </a:spcAft>
              <a:buClr>
                <a:schemeClr val="dk1"/>
              </a:buClr>
              <a:buSzPts val="1200"/>
              <a:buNone/>
              <a:defRPr sz="900"/>
            </a:lvl2pPr>
            <a:lvl3pPr marL="1028649" lvl="2" indent="-171441" algn="l">
              <a:spcBef>
                <a:spcPts val="150"/>
              </a:spcBef>
              <a:spcAft>
                <a:spcPts val="0"/>
              </a:spcAft>
              <a:buClr>
                <a:schemeClr val="dk1"/>
              </a:buClr>
              <a:buSzPts val="1000"/>
              <a:buNone/>
              <a:defRPr sz="750"/>
            </a:lvl3pPr>
            <a:lvl4pPr marL="1371532" lvl="3" indent="-171441" algn="l">
              <a:spcBef>
                <a:spcPts val="135"/>
              </a:spcBef>
              <a:spcAft>
                <a:spcPts val="0"/>
              </a:spcAft>
              <a:buClr>
                <a:schemeClr val="dk1"/>
              </a:buClr>
              <a:buSzPts val="900"/>
              <a:buNone/>
              <a:defRPr sz="675"/>
            </a:lvl4pPr>
            <a:lvl5pPr marL="1714415" lvl="4" indent="-171441" algn="l">
              <a:spcBef>
                <a:spcPts val="135"/>
              </a:spcBef>
              <a:spcAft>
                <a:spcPts val="0"/>
              </a:spcAft>
              <a:buClr>
                <a:schemeClr val="dk1"/>
              </a:buClr>
              <a:buSzPts val="900"/>
              <a:buNone/>
              <a:defRPr sz="675"/>
            </a:lvl5pPr>
            <a:lvl6pPr marL="2057297" lvl="5" indent="-171441" algn="l">
              <a:spcBef>
                <a:spcPts val="135"/>
              </a:spcBef>
              <a:spcAft>
                <a:spcPts val="0"/>
              </a:spcAft>
              <a:buClr>
                <a:schemeClr val="dk1"/>
              </a:buClr>
              <a:buSzPts val="900"/>
              <a:buNone/>
              <a:defRPr sz="675"/>
            </a:lvl6pPr>
            <a:lvl7pPr marL="2400180" lvl="6" indent="-171441" algn="l">
              <a:spcBef>
                <a:spcPts val="135"/>
              </a:spcBef>
              <a:spcAft>
                <a:spcPts val="0"/>
              </a:spcAft>
              <a:buClr>
                <a:schemeClr val="dk1"/>
              </a:buClr>
              <a:buSzPts val="900"/>
              <a:buNone/>
              <a:defRPr sz="675"/>
            </a:lvl7pPr>
            <a:lvl8pPr marL="2743064" lvl="7" indent="-171441" algn="l">
              <a:spcBef>
                <a:spcPts val="135"/>
              </a:spcBef>
              <a:spcAft>
                <a:spcPts val="0"/>
              </a:spcAft>
              <a:buClr>
                <a:schemeClr val="dk1"/>
              </a:buClr>
              <a:buSzPts val="900"/>
              <a:buNone/>
              <a:defRPr sz="675"/>
            </a:lvl8pPr>
            <a:lvl9pPr marL="3085946" lvl="8" indent="-171441" algn="l">
              <a:spcBef>
                <a:spcPts val="135"/>
              </a:spcBef>
              <a:spcAft>
                <a:spcPts val="0"/>
              </a:spcAft>
              <a:buClr>
                <a:schemeClr val="dk1"/>
              </a:buClr>
              <a:buSzPts val="900"/>
              <a:buNone/>
              <a:defRPr sz="675"/>
            </a:lvl9pPr>
          </a:lstStyle>
          <a:p>
            <a:endParaRPr/>
          </a:p>
        </p:txBody>
      </p:sp>
      <p:sp>
        <p:nvSpPr>
          <p:cNvPr id="72" name="Google Shape;72;p10"/>
          <p:cNvSpPr txBox="1">
            <a:spLocks noGrp="1"/>
          </p:cNvSpPr>
          <p:nvPr>
            <p:ph type="dt" idx="10"/>
          </p:nvPr>
        </p:nvSpPr>
        <p:spPr>
          <a:xfrm>
            <a:off x="342900" y="8475137"/>
            <a:ext cx="1600200" cy="486833"/>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10"/>
          <p:cNvSpPr txBox="1">
            <a:spLocks noGrp="1"/>
          </p:cNvSpPr>
          <p:nvPr>
            <p:ph type="ftr" idx="11"/>
          </p:nvPr>
        </p:nvSpPr>
        <p:spPr>
          <a:xfrm>
            <a:off x="2343150" y="8475137"/>
            <a:ext cx="2171700" cy="486833"/>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0"/>
          <p:cNvSpPr txBox="1">
            <a:spLocks noGrp="1"/>
          </p:cNvSpPr>
          <p:nvPr>
            <p:ph type="sldNum" idx="12"/>
          </p:nvPr>
        </p:nvSpPr>
        <p:spPr>
          <a:xfrm>
            <a:off x="4914900" y="8475137"/>
            <a:ext cx="1600200" cy="48683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11"/>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 name="Google Shape;77;p11"/>
          <p:cNvSpPr txBox="1">
            <a:spLocks noGrp="1"/>
          </p:cNvSpPr>
          <p:nvPr>
            <p:ph type="body" idx="1"/>
          </p:nvPr>
        </p:nvSpPr>
        <p:spPr>
          <a:xfrm rot="5400000">
            <a:off x="411694" y="2064808"/>
            <a:ext cx="6034617" cy="6172200"/>
          </a:xfrm>
          <a:prstGeom prst="rect">
            <a:avLst/>
          </a:prstGeom>
          <a:noFill/>
          <a:ln>
            <a:noFill/>
          </a:ln>
        </p:spPr>
        <p:txBody>
          <a:bodyPr spcFirstLastPara="1" wrap="square" lIns="91425" tIns="45700" rIns="91425" bIns="45700" anchor="t" anchorCtr="0"/>
          <a:lstStyle>
            <a:lvl1pPr marL="342884" lvl="0" indent="-257162" algn="l">
              <a:spcBef>
                <a:spcPts val="270"/>
              </a:spcBef>
              <a:spcAft>
                <a:spcPts val="0"/>
              </a:spcAft>
              <a:buClr>
                <a:schemeClr val="dk1"/>
              </a:buClr>
              <a:buSzPts val="1800"/>
              <a:buChar char="•"/>
              <a:defRPr/>
            </a:lvl1pPr>
            <a:lvl2pPr marL="685766" lvl="1" indent="-257162" algn="l">
              <a:spcBef>
                <a:spcPts val="270"/>
              </a:spcBef>
              <a:spcAft>
                <a:spcPts val="0"/>
              </a:spcAft>
              <a:buClr>
                <a:schemeClr val="dk1"/>
              </a:buClr>
              <a:buSzPts val="1800"/>
              <a:buChar char="–"/>
              <a:defRPr/>
            </a:lvl2pPr>
            <a:lvl3pPr marL="1028649" lvl="2" indent="-257162" algn="l">
              <a:spcBef>
                <a:spcPts val="270"/>
              </a:spcBef>
              <a:spcAft>
                <a:spcPts val="0"/>
              </a:spcAft>
              <a:buClr>
                <a:schemeClr val="dk1"/>
              </a:buClr>
              <a:buSzPts val="1800"/>
              <a:buChar char="•"/>
              <a:defRPr/>
            </a:lvl3pPr>
            <a:lvl4pPr marL="1371532" lvl="3" indent="-257162" algn="l">
              <a:spcBef>
                <a:spcPts val="270"/>
              </a:spcBef>
              <a:spcAft>
                <a:spcPts val="0"/>
              </a:spcAft>
              <a:buClr>
                <a:schemeClr val="dk1"/>
              </a:buClr>
              <a:buSzPts val="1800"/>
              <a:buChar char="–"/>
              <a:defRPr/>
            </a:lvl4pPr>
            <a:lvl5pPr marL="1714415" lvl="4" indent="-257162" algn="l">
              <a:spcBef>
                <a:spcPts val="270"/>
              </a:spcBef>
              <a:spcAft>
                <a:spcPts val="0"/>
              </a:spcAft>
              <a:buClr>
                <a:schemeClr val="dk1"/>
              </a:buClr>
              <a:buSzPts val="1800"/>
              <a:buChar char="»"/>
              <a:defRPr/>
            </a:lvl5pPr>
            <a:lvl6pPr marL="2057297" lvl="5" indent="-257162" algn="l">
              <a:spcBef>
                <a:spcPts val="270"/>
              </a:spcBef>
              <a:spcAft>
                <a:spcPts val="0"/>
              </a:spcAft>
              <a:buClr>
                <a:schemeClr val="dk1"/>
              </a:buClr>
              <a:buSzPts val="1800"/>
              <a:buChar char="•"/>
              <a:defRPr/>
            </a:lvl6pPr>
            <a:lvl7pPr marL="2400180" lvl="6" indent="-257162" algn="l">
              <a:spcBef>
                <a:spcPts val="270"/>
              </a:spcBef>
              <a:spcAft>
                <a:spcPts val="0"/>
              </a:spcAft>
              <a:buClr>
                <a:schemeClr val="dk1"/>
              </a:buClr>
              <a:buSzPts val="1800"/>
              <a:buChar char="•"/>
              <a:defRPr/>
            </a:lvl7pPr>
            <a:lvl8pPr marL="2743064" lvl="7" indent="-257162" algn="l">
              <a:spcBef>
                <a:spcPts val="270"/>
              </a:spcBef>
              <a:spcAft>
                <a:spcPts val="0"/>
              </a:spcAft>
              <a:buClr>
                <a:schemeClr val="dk1"/>
              </a:buClr>
              <a:buSzPts val="1800"/>
              <a:buChar char="•"/>
              <a:defRPr/>
            </a:lvl8pPr>
            <a:lvl9pPr marL="3085946" lvl="8" indent="-257162" algn="l">
              <a:spcBef>
                <a:spcPts val="270"/>
              </a:spcBef>
              <a:spcAft>
                <a:spcPts val="0"/>
              </a:spcAft>
              <a:buClr>
                <a:schemeClr val="dk1"/>
              </a:buClr>
              <a:buSzPts val="1800"/>
              <a:buChar char="•"/>
              <a:defRPr/>
            </a:lvl9pPr>
          </a:lstStyle>
          <a:p>
            <a:endParaRPr/>
          </a:p>
        </p:txBody>
      </p:sp>
      <p:sp>
        <p:nvSpPr>
          <p:cNvPr id="78" name="Google Shape;78;p11"/>
          <p:cNvSpPr txBox="1">
            <a:spLocks noGrp="1"/>
          </p:cNvSpPr>
          <p:nvPr>
            <p:ph type="dt" idx="10"/>
          </p:nvPr>
        </p:nvSpPr>
        <p:spPr>
          <a:xfrm>
            <a:off x="342900" y="8475137"/>
            <a:ext cx="1600200" cy="486833"/>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1"/>
          <p:cNvSpPr txBox="1">
            <a:spLocks noGrp="1"/>
          </p:cNvSpPr>
          <p:nvPr>
            <p:ph type="ftr" idx="11"/>
          </p:nvPr>
        </p:nvSpPr>
        <p:spPr>
          <a:xfrm>
            <a:off x="2343150" y="8475137"/>
            <a:ext cx="2171700" cy="486833"/>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1"/>
          <p:cNvSpPr txBox="1">
            <a:spLocks noGrp="1"/>
          </p:cNvSpPr>
          <p:nvPr>
            <p:ph type="sldNum" idx="12"/>
          </p:nvPr>
        </p:nvSpPr>
        <p:spPr>
          <a:xfrm>
            <a:off x="4914900" y="8475137"/>
            <a:ext cx="1600200" cy="48683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12"/>
          <p:cNvSpPr txBox="1">
            <a:spLocks noGrp="1"/>
          </p:cNvSpPr>
          <p:nvPr>
            <p:ph type="title"/>
          </p:nvPr>
        </p:nvSpPr>
        <p:spPr>
          <a:xfrm rot="5400000">
            <a:off x="1842561" y="3495675"/>
            <a:ext cx="7802033" cy="154305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3" name="Google Shape;83;p12"/>
          <p:cNvSpPr txBox="1">
            <a:spLocks noGrp="1"/>
          </p:cNvSpPr>
          <p:nvPr>
            <p:ph type="body" idx="1"/>
          </p:nvPr>
        </p:nvSpPr>
        <p:spPr>
          <a:xfrm rot="5400000">
            <a:off x="-1300689" y="2009776"/>
            <a:ext cx="7802033" cy="4514850"/>
          </a:xfrm>
          <a:prstGeom prst="rect">
            <a:avLst/>
          </a:prstGeom>
          <a:noFill/>
          <a:ln>
            <a:noFill/>
          </a:ln>
        </p:spPr>
        <p:txBody>
          <a:bodyPr spcFirstLastPara="1" wrap="square" lIns="91425" tIns="45700" rIns="91425" bIns="45700" anchor="t" anchorCtr="0"/>
          <a:lstStyle>
            <a:lvl1pPr marL="342884" lvl="0" indent="-257162" algn="l">
              <a:spcBef>
                <a:spcPts val="270"/>
              </a:spcBef>
              <a:spcAft>
                <a:spcPts val="0"/>
              </a:spcAft>
              <a:buClr>
                <a:schemeClr val="dk1"/>
              </a:buClr>
              <a:buSzPts val="1800"/>
              <a:buChar char="•"/>
              <a:defRPr/>
            </a:lvl1pPr>
            <a:lvl2pPr marL="685766" lvl="1" indent="-257162" algn="l">
              <a:spcBef>
                <a:spcPts val="270"/>
              </a:spcBef>
              <a:spcAft>
                <a:spcPts val="0"/>
              </a:spcAft>
              <a:buClr>
                <a:schemeClr val="dk1"/>
              </a:buClr>
              <a:buSzPts val="1800"/>
              <a:buChar char="–"/>
              <a:defRPr/>
            </a:lvl2pPr>
            <a:lvl3pPr marL="1028649" lvl="2" indent="-257162" algn="l">
              <a:spcBef>
                <a:spcPts val="270"/>
              </a:spcBef>
              <a:spcAft>
                <a:spcPts val="0"/>
              </a:spcAft>
              <a:buClr>
                <a:schemeClr val="dk1"/>
              </a:buClr>
              <a:buSzPts val="1800"/>
              <a:buChar char="•"/>
              <a:defRPr/>
            </a:lvl3pPr>
            <a:lvl4pPr marL="1371532" lvl="3" indent="-257162" algn="l">
              <a:spcBef>
                <a:spcPts val="270"/>
              </a:spcBef>
              <a:spcAft>
                <a:spcPts val="0"/>
              </a:spcAft>
              <a:buClr>
                <a:schemeClr val="dk1"/>
              </a:buClr>
              <a:buSzPts val="1800"/>
              <a:buChar char="–"/>
              <a:defRPr/>
            </a:lvl4pPr>
            <a:lvl5pPr marL="1714415" lvl="4" indent="-257162" algn="l">
              <a:spcBef>
                <a:spcPts val="270"/>
              </a:spcBef>
              <a:spcAft>
                <a:spcPts val="0"/>
              </a:spcAft>
              <a:buClr>
                <a:schemeClr val="dk1"/>
              </a:buClr>
              <a:buSzPts val="1800"/>
              <a:buChar char="»"/>
              <a:defRPr/>
            </a:lvl5pPr>
            <a:lvl6pPr marL="2057297" lvl="5" indent="-257162" algn="l">
              <a:spcBef>
                <a:spcPts val="270"/>
              </a:spcBef>
              <a:spcAft>
                <a:spcPts val="0"/>
              </a:spcAft>
              <a:buClr>
                <a:schemeClr val="dk1"/>
              </a:buClr>
              <a:buSzPts val="1800"/>
              <a:buChar char="•"/>
              <a:defRPr/>
            </a:lvl6pPr>
            <a:lvl7pPr marL="2400180" lvl="6" indent="-257162" algn="l">
              <a:spcBef>
                <a:spcPts val="270"/>
              </a:spcBef>
              <a:spcAft>
                <a:spcPts val="0"/>
              </a:spcAft>
              <a:buClr>
                <a:schemeClr val="dk1"/>
              </a:buClr>
              <a:buSzPts val="1800"/>
              <a:buChar char="•"/>
              <a:defRPr/>
            </a:lvl7pPr>
            <a:lvl8pPr marL="2743064" lvl="7" indent="-257162" algn="l">
              <a:spcBef>
                <a:spcPts val="270"/>
              </a:spcBef>
              <a:spcAft>
                <a:spcPts val="0"/>
              </a:spcAft>
              <a:buClr>
                <a:schemeClr val="dk1"/>
              </a:buClr>
              <a:buSzPts val="1800"/>
              <a:buChar char="•"/>
              <a:defRPr/>
            </a:lvl8pPr>
            <a:lvl9pPr marL="3085946" lvl="8" indent="-257162" algn="l">
              <a:spcBef>
                <a:spcPts val="270"/>
              </a:spcBef>
              <a:spcAft>
                <a:spcPts val="0"/>
              </a:spcAft>
              <a:buClr>
                <a:schemeClr val="dk1"/>
              </a:buClr>
              <a:buSzPts val="1800"/>
              <a:buChar char="•"/>
              <a:defRPr/>
            </a:lvl9pPr>
          </a:lstStyle>
          <a:p>
            <a:endParaRPr/>
          </a:p>
        </p:txBody>
      </p:sp>
      <p:sp>
        <p:nvSpPr>
          <p:cNvPr id="84" name="Google Shape;84;p12"/>
          <p:cNvSpPr txBox="1">
            <a:spLocks noGrp="1"/>
          </p:cNvSpPr>
          <p:nvPr>
            <p:ph type="dt" idx="10"/>
          </p:nvPr>
        </p:nvSpPr>
        <p:spPr>
          <a:xfrm>
            <a:off x="342900" y="8475137"/>
            <a:ext cx="1600200" cy="486833"/>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2"/>
          <p:cNvSpPr txBox="1">
            <a:spLocks noGrp="1"/>
          </p:cNvSpPr>
          <p:nvPr>
            <p:ph type="ftr" idx="11"/>
          </p:nvPr>
        </p:nvSpPr>
        <p:spPr>
          <a:xfrm>
            <a:off x="2343150" y="8475137"/>
            <a:ext cx="2171700" cy="486833"/>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2"/>
          <p:cNvSpPr txBox="1">
            <a:spLocks noGrp="1"/>
          </p:cNvSpPr>
          <p:nvPr>
            <p:ph type="sldNum" idx="12"/>
          </p:nvPr>
        </p:nvSpPr>
        <p:spPr>
          <a:xfrm>
            <a:off x="4914900" y="8475137"/>
            <a:ext cx="1600200" cy="486833"/>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E0E8F4"/>
            </a:gs>
            <a:gs pos="100000">
              <a:srgbClr val="757575">
                <a:alpha val="80000"/>
              </a:srgbClr>
            </a:gs>
          </a:gsLst>
          <a:lin ang="5400000" scaled="0"/>
        </a:gra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342900" y="2133604"/>
            <a:ext cx="6172200" cy="6034617"/>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2" name="Google Shape;12;p1"/>
          <p:cNvSpPr txBox="1">
            <a:spLocks noGrp="1"/>
          </p:cNvSpPr>
          <p:nvPr>
            <p:ph type="dt" idx="10"/>
          </p:nvPr>
        </p:nvSpPr>
        <p:spPr>
          <a:xfrm>
            <a:off x="342900" y="8475137"/>
            <a:ext cx="1600200" cy="486833"/>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0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0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0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0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0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0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0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05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2343150" y="8475137"/>
            <a:ext cx="2171700" cy="48683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0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0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0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0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0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0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0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05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4914900" y="8475137"/>
            <a:ext cx="1600200" cy="4868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rgbClr val="888888"/>
                </a:solidFill>
                <a:latin typeface="Arial"/>
                <a:ea typeface="Arial"/>
                <a:cs typeface="Arial"/>
                <a:sym typeface="Arial"/>
              </a:defRPr>
            </a:lvl1pPr>
            <a:lvl2pPr marL="0" marR="0" lvl="1" indent="0" algn="r" rtl="0">
              <a:spcBef>
                <a:spcPts val="0"/>
              </a:spcBef>
              <a:spcAft>
                <a:spcPts val="0"/>
              </a:spcAft>
              <a:buNone/>
              <a:defRPr sz="900" b="0" i="0" u="none" strike="noStrike" cap="none">
                <a:solidFill>
                  <a:srgbClr val="888888"/>
                </a:solidFill>
                <a:latin typeface="Arial"/>
                <a:ea typeface="Arial"/>
                <a:cs typeface="Arial"/>
                <a:sym typeface="Arial"/>
              </a:defRPr>
            </a:lvl2pPr>
            <a:lvl3pPr marL="0" marR="0" lvl="2" indent="0" algn="r" rtl="0">
              <a:spcBef>
                <a:spcPts val="0"/>
              </a:spcBef>
              <a:spcAft>
                <a:spcPts val="0"/>
              </a:spcAft>
              <a:buNone/>
              <a:defRPr sz="900" b="0" i="0" u="none" strike="noStrike" cap="none">
                <a:solidFill>
                  <a:srgbClr val="888888"/>
                </a:solidFill>
                <a:latin typeface="Arial"/>
                <a:ea typeface="Arial"/>
                <a:cs typeface="Arial"/>
                <a:sym typeface="Arial"/>
              </a:defRPr>
            </a:lvl3pPr>
            <a:lvl4pPr marL="0" marR="0" lvl="3" indent="0" algn="r" rtl="0">
              <a:spcBef>
                <a:spcPts val="0"/>
              </a:spcBef>
              <a:spcAft>
                <a:spcPts val="0"/>
              </a:spcAft>
              <a:buNone/>
              <a:defRPr sz="900" b="0" i="0" u="none" strike="noStrike" cap="none">
                <a:solidFill>
                  <a:srgbClr val="888888"/>
                </a:solidFill>
                <a:latin typeface="Arial"/>
                <a:ea typeface="Arial"/>
                <a:cs typeface="Arial"/>
                <a:sym typeface="Arial"/>
              </a:defRPr>
            </a:lvl4pPr>
            <a:lvl5pPr marL="0" marR="0" lvl="4" indent="0" algn="r" rtl="0">
              <a:spcBef>
                <a:spcPts val="0"/>
              </a:spcBef>
              <a:spcAft>
                <a:spcPts val="0"/>
              </a:spcAft>
              <a:buNone/>
              <a:defRPr sz="900" b="0" i="0" u="none" strike="noStrike" cap="none">
                <a:solidFill>
                  <a:srgbClr val="888888"/>
                </a:solidFill>
                <a:latin typeface="Arial"/>
                <a:ea typeface="Arial"/>
                <a:cs typeface="Arial"/>
                <a:sym typeface="Arial"/>
              </a:defRPr>
            </a:lvl5pPr>
            <a:lvl6pPr marL="0" marR="0" lvl="5" indent="0" algn="r" rtl="0">
              <a:spcBef>
                <a:spcPts val="0"/>
              </a:spcBef>
              <a:spcAft>
                <a:spcPts val="0"/>
              </a:spcAft>
              <a:buNone/>
              <a:defRPr sz="900" b="0" i="0" u="none" strike="noStrike" cap="none">
                <a:solidFill>
                  <a:srgbClr val="888888"/>
                </a:solidFill>
                <a:latin typeface="Arial"/>
                <a:ea typeface="Arial"/>
                <a:cs typeface="Arial"/>
                <a:sym typeface="Arial"/>
              </a:defRPr>
            </a:lvl6pPr>
            <a:lvl7pPr marL="0" marR="0" lvl="6" indent="0" algn="r" rtl="0">
              <a:spcBef>
                <a:spcPts val="0"/>
              </a:spcBef>
              <a:spcAft>
                <a:spcPts val="0"/>
              </a:spcAft>
              <a:buNone/>
              <a:defRPr sz="900" b="0" i="0" u="none" strike="noStrike" cap="none">
                <a:solidFill>
                  <a:srgbClr val="888888"/>
                </a:solidFill>
                <a:latin typeface="Arial"/>
                <a:ea typeface="Arial"/>
                <a:cs typeface="Arial"/>
                <a:sym typeface="Arial"/>
              </a:defRPr>
            </a:lvl7pPr>
            <a:lvl8pPr marL="0" marR="0" lvl="7" indent="0" algn="r" rtl="0">
              <a:spcBef>
                <a:spcPts val="0"/>
              </a:spcBef>
              <a:spcAft>
                <a:spcPts val="0"/>
              </a:spcAft>
              <a:buNone/>
              <a:defRPr sz="900" b="0" i="0" u="none" strike="noStrike" cap="none">
                <a:solidFill>
                  <a:srgbClr val="888888"/>
                </a:solidFill>
                <a:latin typeface="Arial"/>
                <a:ea typeface="Arial"/>
                <a:cs typeface="Arial"/>
                <a:sym typeface="Arial"/>
              </a:defRPr>
            </a:lvl8pPr>
            <a:lvl9pPr marL="0" marR="0" lvl="8" indent="0" algn="r" rtl="0">
              <a:spcBef>
                <a:spcPts val="0"/>
              </a:spcBef>
              <a:spcAft>
                <a:spcPts val="0"/>
              </a:spcAft>
              <a:buNone/>
              <a:defRPr sz="9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pic>
        <p:nvPicPr>
          <p:cNvPr id="15" name="Google Shape;15;p1"/>
          <p:cNvPicPr preferRelativeResize="0"/>
          <p:nvPr/>
        </p:nvPicPr>
        <p:blipFill rotWithShape="1">
          <a:blip r:embed="rId11">
            <a:alphaModFix/>
          </a:blip>
          <a:srcRect/>
          <a:stretch/>
        </p:blipFill>
        <p:spPr>
          <a:xfrm>
            <a:off x="137306" y="8411641"/>
            <a:ext cx="1387079" cy="609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www.emra.org/emresident/article/hints-exam/"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customXml" Target="../ink/ink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merriam-webster.com/dictionary/silly" TargetMode="External"/><Relationship Id="rId2" Type="http://schemas.openxmlformats.org/officeDocument/2006/relationships/hyperlink" Target="https://www.merriam-webster.com/dictionary/foolish"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merriam-webster.com/dictionary/vertigo?pronunciation&amp;lang=en_us&amp;dir=v&amp;file=vertig02" TargetMode="External"/><Relationship Id="rId2" Type="http://schemas.openxmlformats.org/officeDocument/2006/relationships/hyperlink" Target="https://www.merriam-webster.com/dictionary/noun"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merriam-webster.com/dictionary/vertigo?pronunciation&amp;lang=en_us&amp;dir=v&amp;file=vertig02" TargetMode="External"/><Relationship Id="rId2" Type="http://schemas.openxmlformats.org/officeDocument/2006/relationships/hyperlink" Target="https://www.merriam-webster.com/dictionary/noun"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customXml" Target="../ink/ink2.xml"/><Relationship Id="rId7" Type="http://schemas.openxmlformats.org/officeDocument/2006/relationships/customXml" Target="../ink/ink4.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customXml" Target="../ink/ink3.xml"/><Relationship Id="rId4" Type="http://schemas.openxmlformats.org/officeDocument/2006/relationships/image" Target="../media/image43.png"/></Relationships>
</file>

<file path=ppt/slides/_rels/slide14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customXml" Target="../ink/ink10.xml"/><Relationship Id="rId18" Type="http://schemas.openxmlformats.org/officeDocument/2006/relationships/image" Target="../media/image53.png"/><Relationship Id="rId3" Type="http://schemas.openxmlformats.org/officeDocument/2006/relationships/customXml" Target="../ink/ink5.xml"/><Relationship Id="rId21" Type="http://schemas.openxmlformats.org/officeDocument/2006/relationships/customXml" Target="../ink/ink14.xml"/><Relationship Id="rId7" Type="http://schemas.openxmlformats.org/officeDocument/2006/relationships/customXml" Target="../ink/ink7.xml"/><Relationship Id="rId12" Type="http://schemas.openxmlformats.org/officeDocument/2006/relationships/image" Target="../media/image50.png"/><Relationship Id="rId17" Type="http://schemas.openxmlformats.org/officeDocument/2006/relationships/customXml" Target="../ink/ink12.xml"/><Relationship Id="rId2" Type="http://schemas.openxmlformats.org/officeDocument/2006/relationships/notesSlide" Target="../notesSlides/notesSlide55.xml"/><Relationship Id="rId16" Type="http://schemas.openxmlformats.org/officeDocument/2006/relationships/image" Target="../media/image52.png"/><Relationship Id="rId20"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customXml" Target="../ink/ink9.xml"/><Relationship Id="rId5" Type="http://schemas.openxmlformats.org/officeDocument/2006/relationships/customXml" Target="../ink/ink6.xml"/><Relationship Id="rId15" Type="http://schemas.openxmlformats.org/officeDocument/2006/relationships/customXml" Target="../ink/ink11.xml"/><Relationship Id="rId10" Type="http://schemas.openxmlformats.org/officeDocument/2006/relationships/image" Target="../media/image49.png"/><Relationship Id="rId19" Type="http://schemas.openxmlformats.org/officeDocument/2006/relationships/customXml" Target="../ink/ink13.xml"/><Relationship Id="rId4" Type="http://schemas.openxmlformats.org/officeDocument/2006/relationships/image" Target="../media/image46.png"/><Relationship Id="rId9" Type="http://schemas.openxmlformats.org/officeDocument/2006/relationships/customXml" Target="../ink/ink8.xml"/><Relationship Id="rId14" Type="http://schemas.openxmlformats.org/officeDocument/2006/relationships/image" Target="../media/image51.png"/><Relationship Id="rId22" Type="http://schemas.openxmlformats.org/officeDocument/2006/relationships/image" Target="../media/image55.png"/></Relationships>
</file>

<file path=ppt/slides/_rels/slide14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mailto:ferne.org@gmail.com" TargetMode="External"/><Relationship Id="rId7"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8.xml.rels><?xml version="1.0" encoding="UTF-8" standalone="yes"?>
<Relationships xmlns="http://schemas.openxmlformats.org/package/2006/relationships"><Relationship Id="rId26" Type="http://schemas.openxmlformats.org/officeDocument/2006/relationships/image" Target="../media/image66.png"/><Relationship Id="rId21" Type="http://schemas.openxmlformats.org/officeDocument/2006/relationships/customXml" Target="../ink/ink24.xml"/><Relationship Id="rId42" Type="http://schemas.openxmlformats.org/officeDocument/2006/relationships/image" Target="../media/image74.png"/><Relationship Id="rId47" Type="http://schemas.openxmlformats.org/officeDocument/2006/relationships/customXml" Target="../ink/ink37.xml"/><Relationship Id="rId63" Type="http://schemas.openxmlformats.org/officeDocument/2006/relationships/image" Target="../media/image84.png"/><Relationship Id="rId68" Type="http://schemas.openxmlformats.org/officeDocument/2006/relationships/image" Target="../media/image86.png"/><Relationship Id="rId84" Type="http://schemas.openxmlformats.org/officeDocument/2006/relationships/image" Target="../media/image94.png"/><Relationship Id="rId89" Type="http://schemas.openxmlformats.org/officeDocument/2006/relationships/customXml" Target="../ink/ink59.xml"/><Relationship Id="rId16" Type="http://schemas.openxmlformats.org/officeDocument/2006/relationships/image" Target="../media/image61.png"/><Relationship Id="rId11" Type="http://schemas.openxmlformats.org/officeDocument/2006/relationships/customXml" Target="../ink/ink19.xml"/><Relationship Id="rId32" Type="http://schemas.openxmlformats.org/officeDocument/2006/relationships/image" Target="../media/image69.png"/><Relationship Id="rId37" Type="http://schemas.openxmlformats.org/officeDocument/2006/relationships/customXml" Target="../ink/ink32.xml"/><Relationship Id="rId53" Type="http://schemas.openxmlformats.org/officeDocument/2006/relationships/image" Target="../media/image79.png"/><Relationship Id="rId58" Type="http://schemas.openxmlformats.org/officeDocument/2006/relationships/customXml" Target="../ink/ink43.xml"/><Relationship Id="rId74" Type="http://schemas.openxmlformats.org/officeDocument/2006/relationships/image" Target="../media/image89.png"/><Relationship Id="rId79" Type="http://schemas.openxmlformats.org/officeDocument/2006/relationships/customXml" Target="../ink/ink54.xml"/><Relationship Id="rId5" Type="http://schemas.openxmlformats.org/officeDocument/2006/relationships/customXml" Target="../ink/ink16.xml"/><Relationship Id="rId90" Type="http://schemas.openxmlformats.org/officeDocument/2006/relationships/image" Target="../media/image97.png"/><Relationship Id="rId95" Type="http://schemas.openxmlformats.org/officeDocument/2006/relationships/image" Target="../media/image99.png"/><Relationship Id="rId22" Type="http://schemas.openxmlformats.org/officeDocument/2006/relationships/image" Target="../media/image64.png"/><Relationship Id="rId27" Type="http://schemas.openxmlformats.org/officeDocument/2006/relationships/customXml" Target="../ink/ink27.xml"/><Relationship Id="rId43" Type="http://schemas.openxmlformats.org/officeDocument/2006/relationships/customXml" Target="../ink/ink35.xml"/><Relationship Id="rId48" Type="http://schemas.openxmlformats.org/officeDocument/2006/relationships/image" Target="../media/image77.png"/><Relationship Id="rId64" Type="http://schemas.openxmlformats.org/officeDocument/2006/relationships/customXml" Target="../ink/ink46.xml"/><Relationship Id="rId69" Type="http://schemas.openxmlformats.org/officeDocument/2006/relationships/customXml" Target="../ink/ink49.xml"/><Relationship Id="rId80" Type="http://schemas.openxmlformats.org/officeDocument/2006/relationships/image" Target="../media/image92.png"/><Relationship Id="rId85" Type="http://schemas.openxmlformats.org/officeDocument/2006/relationships/customXml" Target="../ink/ink57.xml"/><Relationship Id="rId3" Type="http://schemas.openxmlformats.org/officeDocument/2006/relationships/customXml" Target="../ink/ink15.xml"/><Relationship Id="rId12" Type="http://schemas.openxmlformats.org/officeDocument/2006/relationships/image" Target="../media/image59.png"/><Relationship Id="rId17" Type="http://schemas.openxmlformats.org/officeDocument/2006/relationships/customXml" Target="../ink/ink22.xml"/><Relationship Id="rId25" Type="http://schemas.openxmlformats.org/officeDocument/2006/relationships/customXml" Target="../ink/ink26.xml"/><Relationship Id="rId33" Type="http://schemas.openxmlformats.org/officeDocument/2006/relationships/customXml" Target="../ink/ink30.xml"/><Relationship Id="rId38" Type="http://schemas.openxmlformats.org/officeDocument/2006/relationships/image" Target="../media/image72.png"/><Relationship Id="rId46" Type="http://schemas.openxmlformats.org/officeDocument/2006/relationships/image" Target="../media/image76.png"/><Relationship Id="rId59" Type="http://schemas.openxmlformats.org/officeDocument/2006/relationships/image" Target="../media/image82.png"/><Relationship Id="rId67" Type="http://schemas.openxmlformats.org/officeDocument/2006/relationships/customXml" Target="../ink/ink48.xml"/><Relationship Id="rId20" Type="http://schemas.openxmlformats.org/officeDocument/2006/relationships/image" Target="../media/image63.png"/><Relationship Id="rId41" Type="http://schemas.openxmlformats.org/officeDocument/2006/relationships/customXml" Target="../ink/ink34.xml"/><Relationship Id="rId54" Type="http://schemas.openxmlformats.org/officeDocument/2006/relationships/customXml" Target="../ink/ink41.xml"/><Relationship Id="rId62" Type="http://schemas.openxmlformats.org/officeDocument/2006/relationships/customXml" Target="../ink/ink45.xml"/><Relationship Id="rId70" Type="http://schemas.openxmlformats.org/officeDocument/2006/relationships/image" Target="../media/image87.png"/><Relationship Id="rId75" Type="http://schemas.openxmlformats.org/officeDocument/2006/relationships/customXml" Target="../ink/ink52.xml"/><Relationship Id="rId83" Type="http://schemas.openxmlformats.org/officeDocument/2006/relationships/customXml" Target="../ink/ink56.xml"/><Relationship Id="rId88" Type="http://schemas.openxmlformats.org/officeDocument/2006/relationships/image" Target="../media/image96.png"/><Relationship Id="rId91" Type="http://schemas.openxmlformats.org/officeDocument/2006/relationships/customXml" Target="../ink/ink60.xml"/><Relationship Id="rId96" Type="http://schemas.openxmlformats.org/officeDocument/2006/relationships/customXml" Target="../ink/ink63.xml"/><Relationship Id="rId1" Type="http://schemas.openxmlformats.org/officeDocument/2006/relationships/slideLayout" Target="../slideLayouts/slideLayout2.xml"/><Relationship Id="rId6" Type="http://schemas.openxmlformats.org/officeDocument/2006/relationships/image" Target="../media/image570.png"/><Relationship Id="rId15" Type="http://schemas.openxmlformats.org/officeDocument/2006/relationships/customXml" Target="../ink/ink21.xml"/><Relationship Id="rId23" Type="http://schemas.openxmlformats.org/officeDocument/2006/relationships/customXml" Target="../ink/ink25.xml"/><Relationship Id="rId28" Type="http://schemas.openxmlformats.org/officeDocument/2006/relationships/image" Target="../media/image67.png"/><Relationship Id="rId36" Type="http://schemas.openxmlformats.org/officeDocument/2006/relationships/image" Target="../media/image71.png"/><Relationship Id="rId49" Type="http://schemas.openxmlformats.org/officeDocument/2006/relationships/customXml" Target="../ink/ink38.xml"/><Relationship Id="rId57" Type="http://schemas.openxmlformats.org/officeDocument/2006/relationships/image" Target="../media/image81.png"/><Relationship Id="rId10" Type="http://schemas.openxmlformats.org/officeDocument/2006/relationships/image" Target="../media/image590.png"/><Relationship Id="rId31" Type="http://schemas.openxmlformats.org/officeDocument/2006/relationships/customXml" Target="../ink/ink29.xml"/><Relationship Id="rId44" Type="http://schemas.openxmlformats.org/officeDocument/2006/relationships/image" Target="../media/image75.png"/><Relationship Id="rId52" Type="http://schemas.openxmlformats.org/officeDocument/2006/relationships/customXml" Target="../ink/ink40.xml"/><Relationship Id="rId60" Type="http://schemas.openxmlformats.org/officeDocument/2006/relationships/customXml" Target="../ink/ink44.xml"/><Relationship Id="rId65" Type="http://schemas.openxmlformats.org/officeDocument/2006/relationships/customXml" Target="../ink/ink47.xml"/><Relationship Id="rId73" Type="http://schemas.openxmlformats.org/officeDocument/2006/relationships/customXml" Target="../ink/ink51.xml"/><Relationship Id="rId78" Type="http://schemas.openxmlformats.org/officeDocument/2006/relationships/image" Target="../media/image91.png"/><Relationship Id="rId81" Type="http://schemas.openxmlformats.org/officeDocument/2006/relationships/customXml" Target="../ink/ink55.xml"/><Relationship Id="rId86" Type="http://schemas.openxmlformats.org/officeDocument/2006/relationships/image" Target="../media/image95.png"/><Relationship Id="rId94" Type="http://schemas.openxmlformats.org/officeDocument/2006/relationships/customXml" Target="../ink/ink62.xml"/><Relationship Id="rId4" Type="http://schemas.openxmlformats.org/officeDocument/2006/relationships/image" Target="../media/image58.png"/><Relationship Id="rId9" Type="http://schemas.openxmlformats.org/officeDocument/2006/relationships/customXml" Target="../ink/ink18.xml"/><Relationship Id="rId13" Type="http://schemas.openxmlformats.org/officeDocument/2006/relationships/customXml" Target="../ink/ink20.xml"/><Relationship Id="rId18" Type="http://schemas.openxmlformats.org/officeDocument/2006/relationships/image" Target="../media/image62.png"/><Relationship Id="rId39" Type="http://schemas.openxmlformats.org/officeDocument/2006/relationships/customXml" Target="../ink/ink33.xml"/><Relationship Id="rId34" Type="http://schemas.openxmlformats.org/officeDocument/2006/relationships/image" Target="../media/image70.png"/><Relationship Id="rId50" Type="http://schemas.openxmlformats.org/officeDocument/2006/relationships/image" Target="../media/image78.png"/><Relationship Id="rId55" Type="http://schemas.openxmlformats.org/officeDocument/2006/relationships/image" Target="../media/image80.png"/><Relationship Id="rId76" Type="http://schemas.openxmlformats.org/officeDocument/2006/relationships/image" Target="../media/image90.png"/><Relationship Id="rId97" Type="http://schemas.openxmlformats.org/officeDocument/2006/relationships/image" Target="../media/image100.png"/><Relationship Id="rId7" Type="http://schemas.openxmlformats.org/officeDocument/2006/relationships/customXml" Target="../ink/ink17.xml"/><Relationship Id="rId71" Type="http://schemas.openxmlformats.org/officeDocument/2006/relationships/customXml" Target="../ink/ink50.xml"/><Relationship Id="rId92" Type="http://schemas.openxmlformats.org/officeDocument/2006/relationships/image" Target="../media/image98.png"/><Relationship Id="rId2" Type="http://schemas.openxmlformats.org/officeDocument/2006/relationships/image" Target="../media/image57.png"/><Relationship Id="rId29" Type="http://schemas.openxmlformats.org/officeDocument/2006/relationships/customXml" Target="../ink/ink28.xml"/><Relationship Id="rId24" Type="http://schemas.openxmlformats.org/officeDocument/2006/relationships/image" Target="../media/image65.png"/><Relationship Id="rId40" Type="http://schemas.openxmlformats.org/officeDocument/2006/relationships/image" Target="../media/image73.png"/><Relationship Id="rId45" Type="http://schemas.openxmlformats.org/officeDocument/2006/relationships/customXml" Target="../ink/ink36.xml"/><Relationship Id="rId66" Type="http://schemas.openxmlformats.org/officeDocument/2006/relationships/image" Target="../media/image85.png"/><Relationship Id="rId87" Type="http://schemas.openxmlformats.org/officeDocument/2006/relationships/customXml" Target="../ink/ink58.xml"/><Relationship Id="rId61" Type="http://schemas.openxmlformats.org/officeDocument/2006/relationships/image" Target="../media/image83.png"/><Relationship Id="rId82" Type="http://schemas.openxmlformats.org/officeDocument/2006/relationships/image" Target="../media/image93.png"/><Relationship Id="rId19" Type="http://schemas.openxmlformats.org/officeDocument/2006/relationships/customXml" Target="../ink/ink23.xml"/><Relationship Id="rId14" Type="http://schemas.openxmlformats.org/officeDocument/2006/relationships/image" Target="../media/image60.png"/><Relationship Id="rId30" Type="http://schemas.openxmlformats.org/officeDocument/2006/relationships/image" Target="../media/image68.png"/><Relationship Id="rId35" Type="http://schemas.openxmlformats.org/officeDocument/2006/relationships/customXml" Target="../ink/ink31.xml"/><Relationship Id="rId56" Type="http://schemas.openxmlformats.org/officeDocument/2006/relationships/customXml" Target="../ink/ink42.xml"/><Relationship Id="rId77" Type="http://schemas.openxmlformats.org/officeDocument/2006/relationships/customXml" Target="../ink/ink53.xml"/><Relationship Id="rId8" Type="http://schemas.openxmlformats.org/officeDocument/2006/relationships/image" Target="../media/image580.png"/><Relationship Id="rId51" Type="http://schemas.openxmlformats.org/officeDocument/2006/relationships/customXml" Target="../ink/ink39.xml"/><Relationship Id="rId72" Type="http://schemas.openxmlformats.org/officeDocument/2006/relationships/image" Target="../media/image88.png"/><Relationship Id="rId93" Type="http://schemas.openxmlformats.org/officeDocument/2006/relationships/customXml" Target="../ink/ink6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www.emra.org/emresident/article/hints-exam/"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hyperlink" Target="https://www.dizziness-and-balance.com/practice/head-impulse.html"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s://www.sralab.org/rehabilitation-measures/head-impulse-test-head-thrust-test"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www.emra.org/emresident/article/hints-exam/"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ctrTitle"/>
          </p:nvPr>
        </p:nvSpPr>
        <p:spPr>
          <a:xfrm>
            <a:off x="816885" y="4508737"/>
            <a:ext cx="5224232" cy="395450"/>
          </a:xfrm>
          <a:prstGeom prst="rect">
            <a:avLst/>
          </a:prstGeom>
          <a:noFill/>
          <a:ln>
            <a:noFill/>
          </a:ln>
        </p:spPr>
        <p:txBody>
          <a:bodyPr spcFirstLastPara="1" wrap="square" lIns="68569" tIns="34275" rIns="68569" bIns="34275" anchor="ctr" anchorCtr="0">
            <a:noAutofit/>
          </a:bodyPr>
          <a:lstStyle/>
          <a:p>
            <a:r>
              <a:rPr lang="en-US" sz="3000" b="1" dirty="0">
                <a:latin typeface="Arial"/>
                <a:ea typeface="Arial"/>
                <a:cs typeface="Arial"/>
                <a:sym typeface="Arial"/>
              </a:rPr>
              <a:t>ED Patients with </a:t>
            </a:r>
            <a:br>
              <a:rPr lang="en-US" sz="3000" b="1" dirty="0">
                <a:latin typeface="Arial"/>
                <a:ea typeface="Arial"/>
                <a:cs typeface="Arial"/>
                <a:sym typeface="Arial"/>
              </a:rPr>
            </a:br>
            <a:r>
              <a:rPr lang="en-US" sz="3000" b="1" dirty="0">
                <a:latin typeface="Arial"/>
                <a:ea typeface="Arial"/>
                <a:cs typeface="Arial"/>
                <a:sym typeface="Arial"/>
              </a:rPr>
              <a:t>Dizziness and Vertigo:</a:t>
            </a:r>
            <a:br>
              <a:rPr lang="en-US" sz="3000" b="1" dirty="0">
                <a:latin typeface="Arial"/>
                <a:ea typeface="Arial"/>
                <a:cs typeface="Arial"/>
                <a:sym typeface="Arial"/>
              </a:rPr>
            </a:br>
            <a:r>
              <a:rPr lang="en-US" sz="3000" b="1" i="1" dirty="0">
                <a:latin typeface="Arial"/>
                <a:ea typeface="Arial"/>
                <a:cs typeface="Arial"/>
                <a:sym typeface="Arial"/>
              </a:rPr>
              <a:t>Diagnosing a Serious</a:t>
            </a:r>
            <a:br>
              <a:rPr lang="en-US" sz="3000" b="1" i="1" dirty="0">
                <a:latin typeface="Arial"/>
                <a:ea typeface="Arial"/>
                <a:cs typeface="Arial"/>
                <a:sym typeface="Arial"/>
              </a:rPr>
            </a:br>
            <a:r>
              <a:rPr lang="en-US" sz="3000" b="1" i="1" dirty="0">
                <a:latin typeface="Arial"/>
                <a:ea typeface="Arial"/>
                <a:cs typeface="Arial"/>
                <a:sym typeface="Arial"/>
              </a:rPr>
              <a:t>Central Etiology </a:t>
            </a:r>
            <a:endParaRPr sz="3000" b="1" i="1" dirty="0">
              <a:latin typeface="Arial"/>
              <a:ea typeface="Arial"/>
              <a:cs typeface="Arial"/>
              <a:sym typeface="Arial"/>
            </a:endParaRPr>
          </a:p>
        </p:txBody>
      </p:sp>
      <p:sp>
        <p:nvSpPr>
          <p:cNvPr id="93" name="Google Shape;93;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4" name="Google Shape;94;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5" name="Google Shape;95;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6" name="Google Shape;96;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sp>
        <p:nvSpPr>
          <p:cNvPr id="97" name="Google Shape;97;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pic>
        <p:nvPicPr>
          <p:cNvPr id="99" name="Google Shape;99;p13"/>
          <p:cNvPicPr preferRelativeResize="0"/>
          <p:nvPr/>
        </p:nvPicPr>
        <p:blipFill rotWithShape="1">
          <a:blip r:embed="rId3">
            <a:alphaModFix/>
          </a:blip>
          <a:srcRect/>
          <a:stretch/>
        </p:blipFill>
        <p:spPr>
          <a:xfrm>
            <a:off x="1428752" y="2286000"/>
            <a:ext cx="4162646" cy="102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142875" y="337173"/>
            <a:ext cx="6800850" cy="937022"/>
          </a:xfrm>
          <a:prstGeom prst="rect">
            <a:avLst/>
          </a:prstGeom>
          <a:noFill/>
          <a:ln>
            <a:noFill/>
          </a:ln>
        </p:spPr>
        <p:txBody>
          <a:bodyPr spcFirstLastPara="1" wrap="square" lIns="68569" tIns="34275" rIns="68569" bIns="34275" anchor="ctr" anchorCtr="0">
            <a:noAutofit/>
          </a:bodyPr>
          <a:lstStyle/>
          <a:p>
            <a:r>
              <a:rPr lang="en-US" b="1" dirty="0"/>
              <a:t>Educational Objectives</a:t>
            </a:r>
            <a:endParaRPr b="1" i="1" dirty="0"/>
          </a:p>
        </p:txBody>
      </p:sp>
      <p:sp>
        <p:nvSpPr>
          <p:cNvPr id="134" name="Google Shape;134;p18"/>
          <p:cNvSpPr txBox="1">
            <a:spLocks noGrp="1"/>
          </p:cNvSpPr>
          <p:nvPr>
            <p:ph type="body" idx="1"/>
          </p:nvPr>
        </p:nvSpPr>
        <p:spPr>
          <a:xfrm>
            <a:off x="123732" y="1371243"/>
            <a:ext cx="6610535" cy="3280172"/>
          </a:xfrm>
          <a:prstGeom prst="rect">
            <a:avLst/>
          </a:prstGeom>
          <a:noFill/>
          <a:ln>
            <a:noFill/>
          </a:ln>
        </p:spPr>
        <p:txBody>
          <a:bodyPr spcFirstLastPara="1" wrap="square" lIns="68569" tIns="34275" rIns="68569" bIns="34275" anchor="t" anchorCtr="0">
            <a:noAutofit/>
          </a:bodyPr>
          <a:lstStyle/>
          <a:p>
            <a:pPr marL="257162">
              <a:spcBef>
                <a:spcPts val="0"/>
              </a:spcBef>
              <a:buSzPts val="3200"/>
            </a:pPr>
            <a:r>
              <a:rPr lang="en-US" b="1" dirty="0"/>
              <a:t>(4) Specify the exact </a:t>
            </a:r>
            <a:r>
              <a:rPr lang="en-US" b="1" dirty="0">
                <a:highlight>
                  <a:srgbClr val="FFFF00"/>
                </a:highlight>
              </a:rPr>
              <a:t>history</a:t>
            </a:r>
            <a:r>
              <a:rPr lang="en-US" b="1" dirty="0"/>
              <a:t> and </a:t>
            </a:r>
            <a:r>
              <a:rPr lang="en-US" b="1" dirty="0">
                <a:highlight>
                  <a:srgbClr val="FFFF00"/>
                </a:highlight>
              </a:rPr>
              <a:t>physical exam</a:t>
            </a:r>
            <a:r>
              <a:rPr lang="en-US" b="1" dirty="0"/>
              <a:t> findings that should be established and documented in the evaluation of ED patients with dizziness and vertigo </a:t>
            </a:r>
            <a:r>
              <a:rPr lang="en-US" b="1" dirty="0">
                <a:highlight>
                  <a:srgbClr val="FFFF00"/>
                </a:highlight>
              </a:rPr>
              <a:t>[ATTEST, HINTS+ (+)].</a:t>
            </a:r>
          </a:p>
          <a:p>
            <a:pPr marL="257162">
              <a:spcBef>
                <a:spcPts val="0"/>
              </a:spcBef>
              <a:buSzPts val="3200"/>
            </a:pPr>
            <a:r>
              <a:rPr lang="en-US" b="1" dirty="0"/>
              <a:t>(5) Review </a:t>
            </a:r>
            <a:r>
              <a:rPr lang="en-US" b="1" dirty="0">
                <a:highlight>
                  <a:srgbClr val="FFFF00"/>
                </a:highlight>
              </a:rPr>
              <a:t>relevant publications</a:t>
            </a:r>
            <a:r>
              <a:rPr lang="en-US" b="1" dirty="0"/>
              <a:t> that explain the role of the history, physical exam, neuroimaging, and </a:t>
            </a:r>
            <a:r>
              <a:rPr lang="en-US" b="1" dirty="0">
                <a:highlight>
                  <a:srgbClr val="FFFF00"/>
                </a:highlight>
              </a:rPr>
              <a:t>new technologies</a:t>
            </a:r>
            <a:r>
              <a:rPr lang="en-US" b="1" dirty="0"/>
              <a:t> in patients with dizziness and vertigo.</a:t>
            </a:r>
          </a:p>
        </p:txBody>
      </p:sp>
      <p:cxnSp>
        <p:nvCxnSpPr>
          <p:cNvPr id="135" name="Google Shape;135;p18"/>
          <p:cNvCxnSpPr/>
          <p:nvPr/>
        </p:nvCxnSpPr>
        <p:spPr>
          <a:xfrm>
            <a:off x="685800" y="1211652"/>
            <a:ext cx="5715000" cy="0"/>
          </a:xfrm>
          <a:prstGeom prst="straightConnector1">
            <a:avLst/>
          </a:prstGeom>
          <a:noFill/>
          <a:ln w="63500" cap="rnd" cmpd="sng">
            <a:solidFill>
              <a:srgbClr val="FF0000"/>
            </a:solidFill>
            <a:prstDash val="solid"/>
            <a:round/>
            <a:headEnd type="none" w="sm" len="sm"/>
            <a:tailEnd type="none" w="sm" len="sm"/>
          </a:ln>
        </p:spPr>
      </p:cxnSp>
    </p:spTree>
    <p:extLst>
      <p:ext uri="{BB962C8B-B14F-4D97-AF65-F5344CB8AC3E}">
        <p14:creationId xmlns:p14="http://schemas.microsoft.com/office/powerpoint/2010/main" val="28334330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42900" y="219975"/>
            <a:ext cx="6172200" cy="1524000"/>
          </a:xfrm>
        </p:spPr>
        <p:txBody>
          <a:bodyPr/>
          <a:lstStyle/>
          <a:p>
            <a:pPr eaLnBrk="1" hangingPunct="1"/>
            <a:r>
              <a:rPr lang="en-US" altLang="en-US" b="1" dirty="0"/>
              <a:t>Positive (Central) </a:t>
            </a:r>
            <a:br>
              <a:rPr lang="en-US" altLang="en-US" b="1" dirty="0"/>
            </a:br>
            <a:r>
              <a:rPr lang="en-US" altLang="en-US" b="1" dirty="0"/>
              <a:t>Test of Skew</a:t>
            </a:r>
          </a:p>
        </p:txBody>
      </p:sp>
      <p:sp>
        <p:nvSpPr>
          <p:cNvPr id="27651" name="Rectangle 3"/>
          <p:cNvSpPr>
            <a:spLocks noGrp="1" noChangeArrowheads="1"/>
          </p:cNvSpPr>
          <p:nvPr>
            <p:ph idx="1"/>
          </p:nvPr>
        </p:nvSpPr>
        <p:spPr>
          <a:xfrm>
            <a:off x="-33152" y="1752231"/>
            <a:ext cx="6657975" cy="1736139"/>
          </a:xfrm>
        </p:spPr>
        <p:txBody>
          <a:bodyPr/>
          <a:lstStyle/>
          <a:p>
            <a:r>
              <a:rPr lang="en-US" altLang="en-US" sz="2800" b="1" dirty="0"/>
              <a:t>Cover, uncover alternating eyes, one eye at a time covered.</a:t>
            </a:r>
          </a:p>
          <a:p>
            <a:r>
              <a:rPr lang="en-US" altLang="en-US" sz="2800" b="1" i="1" dirty="0">
                <a:highlight>
                  <a:srgbClr val="FFFF00"/>
                </a:highlight>
              </a:rPr>
              <a:t>Central</a:t>
            </a:r>
            <a:r>
              <a:rPr lang="en-US" altLang="en-US" sz="2800" b="1" dirty="0">
                <a:highlight>
                  <a:srgbClr val="FFFF00"/>
                </a:highlight>
              </a:rPr>
              <a:t> etiology: Positive skew deviation.</a:t>
            </a:r>
          </a:p>
          <a:p>
            <a:r>
              <a:rPr lang="en-US" altLang="en-US" sz="2800" b="1" dirty="0">
                <a:highlight>
                  <a:srgbClr val="FFFF00"/>
                </a:highlight>
              </a:rPr>
              <a:t>Vertical correction as eye is uncovered to get both pupils to be aligned on vertical axis (See arrow in R eye 3b below.)</a:t>
            </a:r>
          </a:p>
          <a:p>
            <a:r>
              <a:rPr lang="en-US" altLang="en-US" sz="2800" b="1" dirty="0">
                <a:highlight>
                  <a:srgbClr val="FFFF00"/>
                </a:highlight>
              </a:rPr>
              <a:t>One eye moves vertically to correct pupils.</a:t>
            </a:r>
          </a:p>
          <a:p>
            <a:endParaRPr lang="en-US" altLang="en-US" sz="750" b="1" dirty="0">
              <a:highlight>
                <a:srgbClr val="FFFF00"/>
              </a:highlight>
            </a:endParaRPr>
          </a:p>
        </p:txBody>
      </p:sp>
      <p:cxnSp>
        <p:nvCxnSpPr>
          <p:cNvPr id="6" name="Straight Connector 5"/>
          <p:cNvCxnSpPr/>
          <p:nvPr/>
        </p:nvCxnSpPr>
        <p:spPr>
          <a:xfrm>
            <a:off x="571500" y="1646848"/>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FD1DB84-73E8-6585-3CF0-C6C9D6DE0FBB}"/>
              </a:ext>
            </a:extLst>
          </p:cNvPr>
          <p:cNvPicPr>
            <a:picLocks noChangeAspect="1"/>
          </p:cNvPicPr>
          <p:nvPr/>
        </p:nvPicPr>
        <p:blipFill>
          <a:blip r:embed="rId2"/>
          <a:stretch>
            <a:fillRect/>
          </a:stretch>
        </p:blipFill>
        <p:spPr>
          <a:xfrm>
            <a:off x="1460238" y="5019307"/>
            <a:ext cx="3022847" cy="2068004"/>
          </a:xfrm>
          <a:prstGeom prst="rect">
            <a:avLst/>
          </a:prstGeom>
        </p:spPr>
      </p:pic>
      <p:sp>
        <p:nvSpPr>
          <p:cNvPr id="3" name="Rectangle: Rounded Corners 2">
            <a:extLst>
              <a:ext uri="{FF2B5EF4-FFF2-40B4-BE49-F238E27FC236}">
                <a16:creationId xmlns:a16="http://schemas.microsoft.com/office/drawing/2014/main" id="{0AF20A52-C4BF-1D1D-A5AE-6C35B35824D8}"/>
              </a:ext>
            </a:extLst>
          </p:cNvPr>
          <p:cNvSpPr/>
          <p:nvPr/>
        </p:nvSpPr>
        <p:spPr>
          <a:xfrm>
            <a:off x="2927776" y="5769391"/>
            <a:ext cx="1617886" cy="1162293"/>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8BC12E89-C864-6E23-314B-4D113696E7C5}"/>
              </a:ext>
            </a:extLst>
          </p:cNvPr>
          <p:cNvSpPr txBox="1"/>
          <p:nvPr/>
        </p:nvSpPr>
        <p:spPr>
          <a:xfrm>
            <a:off x="387470" y="7087311"/>
            <a:ext cx="4284586" cy="219291"/>
          </a:xfrm>
          <a:prstGeom prst="rect">
            <a:avLst/>
          </a:prstGeom>
          <a:noFill/>
        </p:spPr>
        <p:txBody>
          <a:bodyPr wrap="square">
            <a:spAutoFit/>
          </a:bodyPr>
          <a:lstStyle/>
          <a:p>
            <a:r>
              <a:rPr lang="en-US" sz="825" dirty="0">
                <a:hlinkClick r:id="rId3"/>
              </a:rPr>
              <a:t>Take a HINT on Central Vertigo in the Emergency Department EMRA</a:t>
            </a:r>
            <a:endParaRPr lang="en-US" sz="825" dirty="0"/>
          </a:p>
        </p:txBody>
      </p:sp>
    </p:spTree>
    <p:extLst>
      <p:ext uri="{BB962C8B-B14F-4D97-AF65-F5344CB8AC3E}">
        <p14:creationId xmlns:p14="http://schemas.microsoft.com/office/powerpoint/2010/main" val="32350060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ctrTitle"/>
          </p:nvPr>
        </p:nvSpPr>
        <p:spPr>
          <a:xfrm>
            <a:off x="816884" y="2664781"/>
            <a:ext cx="5224232" cy="395450"/>
          </a:xfrm>
          <a:prstGeom prst="rect">
            <a:avLst/>
          </a:prstGeom>
          <a:noFill/>
          <a:ln>
            <a:noFill/>
          </a:ln>
        </p:spPr>
        <p:txBody>
          <a:bodyPr spcFirstLastPara="1" wrap="square" lIns="68569" tIns="34275" rIns="68569" bIns="34275" anchor="ctr" anchorCtr="0">
            <a:noAutofit/>
          </a:bodyPr>
          <a:lstStyle/>
          <a:p>
            <a:r>
              <a:rPr lang="en-US" sz="3000" b="1" i="1" dirty="0">
                <a:highlight>
                  <a:srgbClr val="FFFF00"/>
                </a:highlight>
                <a:latin typeface="Arial"/>
                <a:ea typeface="Arial"/>
                <a:cs typeface="Arial"/>
                <a:sym typeface="Arial"/>
              </a:rPr>
              <a:t>Test of Skew</a:t>
            </a:r>
            <a:endParaRPr sz="3000" b="1" i="1" dirty="0">
              <a:highlight>
                <a:srgbClr val="FFFF00"/>
              </a:highlight>
              <a:latin typeface="Arial"/>
              <a:ea typeface="Arial"/>
              <a:cs typeface="Arial"/>
              <a:sym typeface="Arial"/>
            </a:endParaRPr>
          </a:p>
        </p:txBody>
      </p:sp>
      <p:sp>
        <p:nvSpPr>
          <p:cNvPr id="93" name="Google Shape;93;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4" name="Google Shape;94;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5" name="Google Shape;95;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6" name="Google Shape;96;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sp>
        <p:nvSpPr>
          <p:cNvPr id="97" name="Google Shape;97;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pic>
        <p:nvPicPr>
          <p:cNvPr id="99" name="Google Shape;99;p13"/>
          <p:cNvPicPr preferRelativeResize="0"/>
          <p:nvPr/>
        </p:nvPicPr>
        <p:blipFill rotWithShape="1">
          <a:blip r:embed="rId3">
            <a:alphaModFix/>
          </a:blip>
          <a:srcRect/>
          <a:stretch/>
        </p:blipFill>
        <p:spPr>
          <a:xfrm>
            <a:off x="1599788" y="1305195"/>
            <a:ext cx="4162646" cy="1028700"/>
          </a:xfrm>
          <a:prstGeom prst="rect">
            <a:avLst/>
          </a:prstGeom>
          <a:noFill/>
          <a:ln>
            <a:noFill/>
          </a:ln>
        </p:spPr>
      </p:pic>
      <p:sp>
        <p:nvSpPr>
          <p:cNvPr id="2" name="TextBox 1">
            <a:extLst>
              <a:ext uri="{FF2B5EF4-FFF2-40B4-BE49-F238E27FC236}">
                <a16:creationId xmlns:a16="http://schemas.microsoft.com/office/drawing/2014/main" id="{8B5534F9-FA8F-082C-BBE6-0BCB0EA4729B}"/>
              </a:ext>
            </a:extLst>
          </p:cNvPr>
          <p:cNvSpPr txBox="1"/>
          <p:nvPr/>
        </p:nvSpPr>
        <p:spPr>
          <a:xfrm>
            <a:off x="198927" y="3060231"/>
            <a:ext cx="6346844" cy="3416320"/>
          </a:xfrm>
          <a:prstGeom prst="rect">
            <a:avLst/>
          </a:prstGeom>
          <a:noFill/>
        </p:spPr>
        <p:txBody>
          <a:bodyPr wrap="square">
            <a:spAutoFit/>
          </a:bodyPr>
          <a:lstStyle/>
          <a:p>
            <a:r>
              <a:rPr lang="en-US" sz="2400" b="1" dirty="0">
                <a:highlight>
                  <a:srgbClr val="FFFF00"/>
                </a:highlight>
              </a:rPr>
              <a:t>Central: </a:t>
            </a:r>
          </a:p>
          <a:p>
            <a:pPr marL="342892" indent="-342892">
              <a:buFont typeface="Arial" panose="020B0604020202020204" pitchFamily="34" charset="0"/>
              <a:buChar char="•"/>
            </a:pPr>
            <a:r>
              <a:rPr lang="en-US" sz="2400" b="1" dirty="0">
                <a:highlight>
                  <a:srgbClr val="FFFF00"/>
                </a:highlight>
              </a:rPr>
              <a:t>Pupils are misaligned vertically.</a:t>
            </a:r>
          </a:p>
          <a:p>
            <a:pPr marL="342892" indent="-342892">
              <a:buFont typeface="Arial" panose="020B0604020202020204" pitchFamily="34" charset="0"/>
              <a:buChar char="•"/>
            </a:pPr>
            <a:r>
              <a:rPr lang="en-US" sz="2400" b="1" dirty="0">
                <a:highlight>
                  <a:srgbClr val="FFFF00"/>
                </a:highlight>
              </a:rPr>
              <a:t>When one eye is uncovered, there is a vertical correction for pupils to align.</a:t>
            </a:r>
          </a:p>
          <a:p>
            <a:r>
              <a:rPr lang="en-US" sz="2400" b="1" dirty="0">
                <a:highlight>
                  <a:srgbClr val="00FF00"/>
                </a:highlight>
              </a:rPr>
              <a:t>Peripheral:</a:t>
            </a:r>
          </a:p>
          <a:p>
            <a:pPr marL="342892" indent="-342892">
              <a:buFont typeface="Arial" panose="020B0604020202020204" pitchFamily="34" charset="0"/>
              <a:buChar char="•"/>
            </a:pPr>
            <a:r>
              <a:rPr lang="en-US" sz="2400" b="1" dirty="0">
                <a:highlight>
                  <a:srgbClr val="00FF00"/>
                </a:highlight>
              </a:rPr>
              <a:t>Pupils align vertically when either eye is uncovered.</a:t>
            </a:r>
          </a:p>
          <a:p>
            <a:pPr marL="342892" indent="-342892">
              <a:buFont typeface="Arial" panose="020B0604020202020204" pitchFamily="34" charset="0"/>
              <a:buChar char="•"/>
            </a:pPr>
            <a:r>
              <a:rPr lang="en-US" sz="2400" b="1" dirty="0">
                <a:highlight>
                  <a:srgbClr val="00FF00"/>
                </a:highlight>
              </a:rPr>
              <a:t>No vertical misalignment or correction.</a:t>
            </a:r>
          </a:p>
          <a:p>
            <a:pPr marL="342892" indent="-342892">
              <a:buFont typeface="Arial" panose="020B0604020202020204" pitchFamily="34" charset="0"/>
              <a:buChar char="•"/>
            </a:pPr>
            <a:endParaRPr lang="en-US" sz="2400" b="1" dirty="0"/>
          </a:p>
        </p:txBody>
      </p:sp>
    </p:spTree>
    <p:extLst>
      <p:ext uri="{BB962C8B-B14F-4D97-AF65-F5344CB8AC3E}">
        <p14:creationId xmlns:p14="http://schemas.microsoft.com/office/powerpoint/2010/main" val="40650207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ctrTitle"/>
          </p:nvPr>
        </p:nvSpPr>
        <p:spPr>
          <a:xfrm>
            <a:off x="816884" y="3577083"/>
            <a:ext cx="5224232" cy="395450"/>
          </a:xfrm>
          <a:prstGeom prst="rect">
            <a:avLst/>
          </a:prstGeom>
          <a:noFill/>
          <a:ln>
            <a:noFill/>
          </a:ln>
        </p:spPr>
        <p:txBody>
          <a:bodyPr spcFirstLastPara="1" wrap="square" lIns="68569" tIns="34275" rIns="68569" bIns="34275" anchor="ctr" anchorCtr="0">
            <a:noAutofit/>
          </a:bodyPr>
          <a:lstStyle/>
          <a:p>
            <a:br>
              <a:rPr lang="en-US" sz="3000" b="1" dirty="0">
                <a:latin typeface="Arial"/>
                <a:ea typeface="Arial"/>
                <a:cs typeface="Arial"/>
                <a:sym typeface="Arial"/>
              </a:rPr>
            </a:br>
            <a:r>
              <a:rPr lang="en-US" sz="3000" b="1" dirty="0">
                <a:latin typeface="Arial"/>
                <a:ea typeface="Arial"/>
                <a:cs typeface="Arial"/>
                <a:sym typeface="Arial"/>
              </a:rPr>
              <a:t>Vertigo Patient</a:t>
            </a:r>
            <a:br>
              <a:rPr lang="en-US" sz="3000" b="1" dirty="0">
                <a:latin typeface="Arial"/>
                <a:ea typeface="Arial"/>
                <a:cs typeface="Arial"/>
                <a:sym typeface="Arial"/>
              </a:rPr>
            </a:br>
            <a:r>
              <a:rPr lang="en-US" sz="3000" b="1" dirty="0">
                <a:latin typeface="Arial"/>
                <a:ea typeface="Arial"/>
                <a:cs typeface="Arial"/>
                <a:sym typeface="Arial"/>
              </a:rPr>
              <a:t>Bedside Physical Exam: </a:t>
            </a:r>
            <a:r>
              <a:rPr lang="en-US" sz="3000" b="1" i="1" dirty="0">
                <a:latin typeface="Arial"/>
                <a:ea typeface="Arial"/>
                <a:cs typeface="Arial"/>
                <a:sym typeface="Arial"/>
              </a:rPr>
              <a:t>Peripheral vs Central </a:t>
            </a:r>
            <a:br>
              <a:rPr lang="en-US" sz="3000" b="1" i="1" dirty="0">
                <a:latin typeface="Arial"/>
                <a:ea typeface="Arial"/>
                <a:cs typeface="Arial"/>
                <a:sym typeface="Arial"/>
              </a:rPr>
            </a:br>
            <a:r>
              <a:rPr lang="en-US" sz="3000" b="1" i="1" dirty="0">
                <a:highlight>
                  <a:srgbClr val="FFFF00"/>
                </a:highlight>
                <a:latin typeface="Arial"/>
                <a:ea typeface="Arial"/>
                <a:cs typeface="Arial"/>
                <a:sym typeface="Arial"/>
              </a:rPr>
              <a:t>Neurological Exam</a:t>
            </a:r>
            <a:endParaRPr sz="3000" b="1" i="1" dirty="0">
              <a:highlight>
                <a:srgbClr val="FFFF00"/>
              </a:highlight>
              <a:latin typeface="Arial"/>
              <a:ea typeface="Arial"/>
              <a:cs typeface="Arial"/>
              <a:sym typeface="Arial"/>
            </a:endParaRPr>
          </a:p>
        </p:txBody>
      </p:sp>
      <p:sp>
        <p:nvSpPr>
          <p:cNvPr id="93" name="Google Shape;93;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4" name="Google Shape;94;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5" name="Google Shape;95;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6" name="Google Shape;96;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sp>
        <p:nvSpPr>
          <p:cNvPr id="97" name="Google Shape;97;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pic>
        <p:nvPicPr>
          <p:cNvPr id="99" name="Google Shape;99;p13"/>
          <p:cNvPicPr preferRelativeResize="0"/>
          <p:nvPr/>
        </p:nvPicPr>
        <p:blipFill rotWithShape="1">
          <a:blip r:embed="rId3">
            <a:alphaModFix/>
          </a:blip>
          <a:srcRect/>
          <a:stretch/>
        </p:blipFill>
        <p:spPr>
          <a:xfrm>
            <a:off x="1347677" y="1900391"/>
            <a:ext cx="4162646" cy="1028700"/>
          </a:xfrm>
          <a:prstGeom prst="rect">
            <a:avLst/>
          </a:prstGeom>
          <a:noFill/>
          <a:ln>
            <a:noFill/>
          </a:ln>
        </p:spPr>
      </p:pic>
    </p:spTree>
    <p:extLst>
      <p:ext uri="{BB962C8B-B14F-4D97-AF65-F5344CB8AC3E}">
        <p14:creationId xmlns:p14="http://schemas.microsoft.com/office/powerpoint/2010/main" val="22917997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42900" y="614095"/>
            <a:ext cx="6172200" cy="1524000"/>
          </a:xfrm>
        </p:spPr>
        <p:txBody>
          <a:bodyPr/>
          <a:lstStyle/>
          <a:p>
            <a:pPr eaLnBrk="1" hangingPunct="1"/>
            <a:r>
              <a:rPr lang="en-US" altLang="en-US" b="1" dirty="0"/>
              <a:t>Neurological Exam Findings</a:t>
            </a:r>
          </a:p>
        </p:txBody>
      </p:sp>
      <p:sp>
        <p:nvSpPr>
          <p:cNvPr id="27651" name="Rectangle 3"/>
          <p:cNvSpPr>
            <a:spLocks noGrp="1" noChangeArrowheads="1"/>
          </p:cNvSpPr>
          <p:nvPr>
            <p:ph idx="1"/>
          </p:nvPr>
        </p:nvSpPr>
        <p:spPr>
          <a:xfrm>
            <a:off x="109088" y="2636808"/>
            <a:ext cx="6800850" cy="3680222"/>
          </a:xfrm>
        </p:spPr>
        <p:txBody>
          <a:bodyPr/>
          <a:lstStyle/>
          <a:p>
            <a:r>
              <a:rPr lang="en-US" altLang="en-US" b="1" i="1" dirty="0">
                <a:highlight>
                  <a:srgbClr val="00FF00"/>
                </a:highlight>
              </a:rPr>
              <a:t>Peripheral</a:t>
            </a:r>
            <a:r>
              <a:rPr lang="en-US" altLang="en-US" b="1" dirty="0">
                <a:highlight>
                  <a:srgbClr val="00FF00"/>
                </a:highlight>
              </a:rPr>
              <a:t> etiology:  No findings</a:t>
            </a:r>
          </a:p>
          <a:p>
            <a:r>
              <a:rPr lang="en-US" altLang="en-US" b="1" dirty="0"/>
              <a:t>No cranial nerve, brainstem, or cerebellar findings</a:t>
            </a:r>
          </a:p>
          <a:p>
            <a:endParaRPr lang="en-US" altLang="en-US" b="1" dirty="0"/>
          </a:p>
          <a:p>
            <a:r>
              <a:rPr lang="en-US" altLang="en-US" b="1" i="1" dirty="0">
                <a:highlight>
                  <a:srgbClr val="FFFF00"/>
                </a:highlight>
              </a:rPr>
              <a:t>Central</a:t>
            </a:r>
            <a:r>
              <a:rPr lang="en-US" altLang="en-US" b="1" dirty="0">
                <a:highlight>
                  <a:srgbClr val="FFFF00"/>
                </a:highlight>
              </a:rPr>
              <a:t> etiology: </a:t>
            </a:r>
          </a:p>
          <a:p>
            <a:pPr lvl="1"/>
            <a:r>
              <a:rPr lang="en-US" altLang="en-US" sz="2400" b="1" dirty="0">
                <a:highlight>
                  <a:srgbClr val="FFFF00"/>
                </a:highlight>
              </a:rPr>
              <a:t>Limb ataxia, dysarthria, </a:t>
            </a:r>
            <a:r>
              <a:rPr lang="en-US" altLang="en-US" sz="2400" b="1" dirty="0">
                <a:highlight>
                  <a:srgbClr val="FF0000"/>
                </a:highlight>
              </a:rPr>
              <a:t>hearing loss*</a:t>
            </a:r>
          </a:p>
          <a:p>
            <a:pPr lvl="1"/>
            <a:r>
              <a:rPr lang="en-US" altLang="en-US" sz="2400" b="1" dirty="0">
                <a:highlight>
                  <a:srgbClr val="FFFF00"/>
                </a:highlight>
              </a:rPr>
              <a:t>Pain, temperature sensory loss**</a:t>
            </a:r>
          </a:p>
          <a:p>
            <a:pPr lvl="1"/>
            <a:r>
              <a:rPr lang="en-US" altLang="en-US" sz="2400" b="1" dirty="0">
                <a:highlight>
                  <a:srgbClr val="FFFF00"/>
                </a:highlight>
              </a:rPr>
              <a:t>Diplopia, ptosis, anisocoria, dim vision</a:t>
            </a:r>
          </a:p>
        </p:txBody>
      </p:sp>
      <p:cxnSp>
        <p:nvCxnSpPr>
          <p:cNvPr id="6" name="Straight Connector 5"/>
          <p:cNvCxnSpPr/>
          <p:nvPr/>
        </p:nvCxnSpPr>
        <p:spPr>
          <a:xfrm>
            <a:off x="652013" y="2304332"/>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76323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ctrTitle"/>
          </p:nvPr>
        </p:nvSpPr>
        <p:spPr>
          <a:xfrm>
            <a:off x="816884" y="2393414"/>
            <a:ext cx="5224232" cy="395450"/>
          </a:xfrm>
          <a:prstGeom prst="rect">
            <a:avLst/>
          </a:prstGeom>
          <a:noFill/>
          <a:ln>
            <a:noFill/>
          </a:ln>
        </p:spPr>
        <p:txBody>
          <a:bodyPr spcFirstLastPara="1" wrap="square" lIns="68569" tIns="34275" rIns="68569" bIns="34275" anchor="ctr" anchorCtr="0">
            <a:noAutofit/>
          </a:bodyPr>
          <a:lstStyle/>
          <a:p>
            <a:r>
              <a:rPr lang="en-US" sz="3000" b="1" i="1" dirty="0">
                <a:highlight>
                  <a:srgbClr val="FFFF00"/>
                </a:highlight>
                <a:latin typeface="Arial"/>
                <a:ea typeface="Arial"/>
                <a:cs typeface="Arial"/>
                <a:sym typeface="Arial"/>
              </a:rPr>
              <a:t>Neurological Exam</a:t>
            </a:r>
            <a:endParaRPr sz="3000" b="1" i="1" dirty="0">
              <a:highlight>
                <a:srgbClr val="FFFF00"/>
              </a:highlight>
              <a:latin typeface="Arial"/>
              <a:ea typeface="Arial"/>
              <a:cs typeface="Arial"/>
              <a:sym typeface="Arial"/>
            </a:endParaRPr>
          </a:p>
        </p:txBody>
      </p:sp>
      <p:sp>
        <p:nvSpPr>
          <p:cNvPr id="93" name="Google Shape;93;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4" name="Google Shape;94;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5" name="Google Shape;95;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6" name="Google Shape;96;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sp>
        <p:nvSpPr>
          <p:cNvPr id="97" name="Google Shape;97;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pic>
        <p:nvPicPr>
          <p:cNvPr id="99" name="Google Shape;99;p13"/>
          <p:cNvPicPr preferRelativeResize="0"/>
          <p:nvPr/>
        </p:nvPicPr>
        <p:blipFill rotWithShape="1">
          <a:blip r:embed="rId3">
            <a:alphaModFix/>
          </a:blip>
          <a:srcRect/>
          <a:stretch/>
        </p:blipFill>
        <p:spPr>
          <a:xfrm>
            <a:off x="1467516" y="1100725"/>
            <a:ext cx="4162646" cy="1028700"/>
          </a:xfrm>
          <a:prstGeom prst="rect">
            <a:avLst/>
          </a:prstGeom>
          <a:noFill/>
          <a:ln>
            <a:noFill/>
          </a:ln>
        </p:spPr>
      </p:pic>
      <p:sp>
        <p:nvSpPr>
          <p:cNvPr id="2" name="TextBox 1">
            <a:extLst>
              <a:ext uri="{FF2B5EF4-FFF2-40B4-BE49-F238E27FC236}">
                <a16:creationId xmlns:a16="http://schemas.microsoft.com/office/drawing/2014/main" id="{8B5534F9-FA8F-082C-BBE6-0BCB0EA4729B}"/>
              </a:ext>
            </a:extLst>
          </p:cNvPr>
          <p:cNvSpPr txBox="1"/>
          <p:nvPr/>
        </p:nvSpPr>
        <p:spPr>
          <a:xfrm>
            <a:off x="227890" y="2788864"/>
            <a:ext cx="6402220" cy="4154984"/>
          </a:xfrm>
          <a:prstGeom prst="rect">
            <a:avLst/>
          </a:prstGeom>
          <a:noFill/>
        </p:spPr>
        <p:txBody>
          <a:bodyPr wrap="square">
            <a:spAutoFit/>
          </a:bodyPr>
          <a:lstStyle/>
          <a:p>
            <a:endParaRPr lang="en-US" sz="2400" b="1" dirty="0">
              <a:highlight>
                <a:srgbClr val="FFFF00"/>
              </a:highlight>
            </a:endParaRPr>
          </a:p>
          <a:p>
            <a:r>
              <a:rPr lang="en-US" sz="2400" b="1" dirty="0">
                <a:highlight>
                  <a:srgbClr val="FFFF00"/>
                </a:highlight>
              </a:rPr>
              <a:t>Central Findings: </a:t>
            </a:r>
          </a:p>
          <a:p>
            <a:pPr marL="342892" indent="-342892">
              <a:buFont typeface="Arial" panose="020B0604020202020204" pitchFamily="34" charset="0"/>
              <a:buChar char="•"/>
            </a:pPr>
            <a:r>
              <a:rPr lang="en-US" sz="2400" b="1" dirty="0">
                <a:highlight>
                  <a:srgbClr val="FFFF00"/>
                </a:highlight>
              </a:rPr>
              <a:t>CN: Ptosis, unequal pupils, hearing loss</a:t>
            </a:r>
          </a:p>
          <a:p>
            <a:pPr marL="342892" indent="-342892">
              <a:buFont typeface="Arial" panose="020B0604020202020204" pitchFamily="34" charset="0"/>
              <a:buChar char="•"/>
            </a:pPr>
            <a:r>
              <a:rPr lang="en-US" sz="2400" b="1" dirty="0">
                <a:highlight>
                  <a:srgbClr val="FFFF00"/>
                </a:highlight>
              </a:rPr>
              <a:t>Brainstem (Posterior Circulation) </a:t>
            </a:r>
          </a:p>
          <a:p>
            <a:pPr lvl="8"/>
            <a:r>
              <a:rPr lang="en-US" sz="2400" b="1" dirty="0"/>
              <a:t>	&gt; </a:t>
            </a:r>
            <a:r>
              <a:rPr lang="en-US" sz="2400" b="1" dirty="0">
                <a:highlight>
                  <a:srgbClr val="FF0000"/>
                </a:highlight>
              </a:rPr>
              <a:t>Pain/temp sensory loss</a:t>
            </a:r>
          </a:p>
          <a:p>
            <a:pPr lvl="8"/>
            <a:r>
              <a:rPr lang="en-US" sz="2400" b="1" dirty="0"/>
              <a:t>	&gt; </a:t>
            </a:r>
            <a:r>
              <a:rPr lang="en-US" sz="2400" b="1" dirty="0">
                <a:highlight>
                  <a:srgbClr val="FFFF00"/>
                </a:highlight>
              </a:rPr>
              <a:t>Dim vision, dysarthria  </a:t>
            </a:r>
          </a:p>
          <a:p>
            <a:pPr marL="342892" lvl="3" indent="-342892">
              <a:buFont typeface="Arial" panose="020B0604020202020204" pitchFamily="34" charset="0"/>
              <a:buChar char="•"/>
            </a:pPr>
            <a:r>
              <a:rPr lang="en-US" sz="2400" b="1" dirty="0">
                <a:highlight>
                  <a:srgbClr val="FFFF00"/>
                </a:highlight>
              </a:rPr>
              <a:t>Cerebellar: Limb ataxia</a:t>
            </a:r>
          </a:p>
          <a:p>
            <a:r>
              <a:rPr lang="en-US" sz="2400" b="1" dirty="0">
                <a:highlight>
                  <a:srgbClr val="00FF00"/>
                </a:highlight>
              </a:rPr>
              <a:t>Peripheral:</a:t>
            </a:r>
          </a:p>
          <a:p>
            <a:pPr marL="342892" indent="-342892">
              <a:buFont typeface="Arial" panose="020B0604020202020204" pitchFamily="34" charset="0"/>
              <a:buChar char="•"/>
            </a:pPr>
            <a:r>
              <a:rPr lang="en-US" sz="2400" b="1" dirty="0">
                <a:highlight>
                  <a:srgbClr val="00FF00"/>
                </a:highlight>
              </a:rPr>
              <a:t>No CN, brainstem, or cerebellar findings.</a:t>
            </a:r>
          </a:p>
          <a:p>
            <a:pPr marL="342892" indent="-342892">
              <a:buFont typeface="Arial" panose="020B0604020202020204" pitchFamily="34" charset="0"/>
              <a:buChar char="•"/>
            </a:pPr>
            <a:endParaRPr lang="en-US" sz="2400" b="1" dirty="0"/>
          </a:p>
        </p:txBody>
      </p:sp>
    </p:spTree>
    <p:extLst>
      <p:ext uri="{BB962C8B-B14F-4D97-AF65-F5344CB8AC3E}">
        <p14:creationId xmlns:p14="http://schemas.microsoft.com/office/powerpoint/2010/main" val="18691203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ctrTitle"/>
          </p:nvPr>
        </p:nvSpPr>
        <p:spPr>
          <a:xfrm>
            <a:off x="869205" y="3910173"/>
            <a:ext cx="5224232" cy="395450"/>
          </a:xfrm>
          <a:prstGeom prst="rect">
            <a:avLst/>
          </a:prstGeom>
          <a:noFill/>
          <a:ln>
            <a:noFill/>
          </a:ln>
        </p:spPr>
        <p:txBody>
          <a:bodyPr spcFirstLastPara="1" wrap="square" lIns="68569" tIns="34275" rIns="68569" bIns="34275" anchor="ctr" anchorCtr="0">
            <a:noAutofit/>
          </a:bodyPr>
          <a:lstStyle/>
          <a:p>
            <a:br>
              <a:rPr lang="en-US" sz="3000" b="1" dirty="0">
                <a:latin typeface="Arial"/>
                <a:ea typeface="Arial"/>
                <a:cs typeface="Arial"/>
                <a:sym typeface="Arial"/>
              </a:rPr>
            </a:br>
            <a:r>
              <a:rPr lang="en-US" sz="3000" b="1" dirty="0">
                <a:latin typeface="Arial"/>
                <a:ea typeface="Arial"/>
                <a:cs typeface="Arial"/>
                <a:sym typeface="Arial"/>
              </a:rPr>
              <a:t>Vertigo Patient</a:t>
            </a:r>
            <a:br>
              <a:rPr lang="en-US" sz="3000" b="1" dirty="0">
                <a:latin typeface="Arial"/>
                <a:ea typeface="Arial"/>
                <a:cs typeface="Arial"/>
                <a:sym typeface="Arial"/>
              </a:rPr>
            </a:br>
            <a:r>
              <a:rPr lang="en-US" sz="3000" b="1" dirty="0">
                <a:latin typeface="Arial"/>
                <a:ea typeface="Arial"/>
                <a:cs typeface="Arial"/>
                <a:sym typeface="Arial"/>
              </a:rPr>
              <a:t>Bedside Physical Exam: </a:t>
            </a:r>
            <a:r>
              <a:rPr lang="en-US" sz="3000" b="1" i="1" dirty="0">
                <a:latin typeface="Arial"/>
                <a:ea typeface="Arial"/>
                <a:cs typeface="Arial"/>
                <a:sym typeface="Arial"/>
              </a:rPr>
              <a:t>Peripheral vs Central </a:t>
            </a:r>
            <a:br>
              <a:rPr lang="en-US" sz="3000" b="1" i="1" dirty="0">
                <a:latin typeface="Arial"/>
                <a:ea typeface="Arial"/>
                <a:cs typeface="Arial"/>
                <a:sym typeface="Arial"/>
              </a:rPr>
            </a:br>
            <a:r>
              <a:rPr lang="en-US" sz="3000" b="1" i="1" dirty="0">
                <a:highlight>
                  <a:srgbClr val="FFFF00"/>
                </a:highlight>
                <a:latin typeface="Arial"/>
                <a:ea typeface="Arial"/>
                <a:cs typeface="Arial"/>
                <a:sym typeface="Arial"/>
              </a:rPr>
              <a:t>Truncal Ataxia &amp; Gait</a:t>
            </a:r>
            <a:endParaRPr sz="3000" b="1" i="1" dirty="0">
              <a:highlight>
                <a:srgbClr val="FFFF00"/>
              </a:highlight>
              <a:latin typeface="Arial"/>
              <a:ea typeface="Arial"/>
              <a:cs typeface="Arial"/>
              <a:sym typeface="Arial"/>
            </a:endParaRPr>
          </a:p>
        </p:txBody>
      </p:sp>
      <p:sp>
        <p:nvSpPr>
          <p:cNvPr id="93" name="Google Shape;93;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4" name="Google Shape;94;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5" name="Google Shape;95;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6" name="Google Shape;96;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sp>
        <p:nvSpPr>
          <p:cNvPr id="97" name="Google Shape;97;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pic>
        <p:nvPicPr>
          <p:cNvPr id="99" name="Google Shape;99;p13"/>
          <p:cNvPicPr preferRelativeResize="0"/>
          <p:nvPr/>
        </p:nvPicPr>
        <p:blipFill rotWithShape="1">
          <a:blip r:embed="rId3">
            <a:alphaModFix/>
          </a:blip>
          <a:srcRect/>
          <a:stretch/>
        </p:blipFill>
        <p:spPr>
          <a:xfrm>
            <a:off x="1399998" y="1808672"/>
            <a:ext cx="4162646" cy="1028700"/>
          </a:xfrm>
          <a:prstGeom prst="rect">
            <a:avLst/>
          </a:prstGeom>
          <a:noFill/>
          <a:ln>
            <a:noFill/>
          </a:ln>
        </p:spPr>
      </p:pic>
    </p:spTree>
    <p:extLst>
      <p:ext uri="{BB962C8B-B14F-4D97-AF65-F5344CB8AC3E}">
        <p14:creationId xmlns:p14="http://schemas.microsoft.com/office/powerpoint/2010/main" val="319933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0038" y="970033"/>
            <a:ext cx="6172200" cy="1524000"/>
          </a:xfrm>
        </p:spPr>
        <p:txBody>
          <a:bodyPr/>
          <a:lstStyle/>
          <a:p>
            <a:pPr eaLnBrk="1" hangingPunct="1"/>
            <a:r>
              <a:rPr lang="en-US" altLang="en-US" b="1" dirty="0"/>
              <a:t>Truncal Ataxia and </a:t>
            </a:r>
            <a:br>
              <a:rPr lang="en-US" altLang="en-US" b="1" dirty="0"/>
            </a:br>
            <a:r>
              <a:rPr lang="en-US" altLang="en-US" b="1" dirty="0"/>
              <a:t>Ataxic Gait Test</a:t>
            </a:r>
          </a:p>
        </p:txBody>
      </p:sp>
      <p:sp>
        <p:nvSpPr>
          <p:cNvPr id="27651" name="Rectangle 3"/>
          <p:cNvSpPr>
            <a:spLocks noGrp="1" noChangeArrowheads="1"/>
          </p:cNvSpPr>
          <p:nvPr>
            <p:ph idx="1"/>
          </p:nvPr>
        </p:nvSpPr>
        <p:spPr>
          <a:xfrm>
            <a:off x="100012" y="2731889"/>
            <a:ext cx="6657975" cy="3680222"/>
          </a:xfrm>
        </p:spPr>
        <p:txBody>
          <a:bodyPr/>
          <a:lstStyle/>
          <a:p>
            <a:r>
              <a:rPr lang="en-US" altLang="en-US" b="1" i="1" dirty="0">
                <a:highlight>
                  <a:srgbClr val="00FF00"/>
                </a:highlight>
              </a:rPr>
              <a:t>Peripheral</a:t>
            </a:r>
            <a:r>
              <a:rPr lang="en-US" altLang="en-US" b="1" dirty="0">
                <a:highlight>
                  <a:srgbClr val="00FF00"/>
                </a:highlight>
              </a:rPr>
              <a:t> etiology:  No findings</a:t>
            </a:r>
          </a:p>
          <a:p>
            <a:r>
              <a:rPr lang="en-US" altLang="en-US" b="1" dirty="0"/>
              <a:t>Able to sit without holding on, able to walk</a:t>
            </a:r>
          </a:p>
          <a:p>
            <a:endParaRPr lang="en-US" altLang="en-US" b="1" dirty="0"/>
          </a:p>
          <a:p>
            <a:r>
              <a:rPr lang="en-US" altLang="en-US" b="1" i="1" dirty="0">
                <a:highlight>
                  <a:srgbClr val="FFFF00"/>
                </a:highlight>
              </a:rPr>
              <a:t>Central</a:t>
            </a:r>
            <a:r>
              <a:rPr lang="en-US" altLang="en-US" b="1" dirty="0">
                <a:highlight>
                  <a:srgbClr val="FFFF00"/>
                </a:highlight>
              </a:rPr>
              <a:t> etiology: </a:t>
            </a:r>
          </a:p>
          <a:p>
            <a:pPr lvl="1"/>
            <a:r>
              <a:rPr lang="en-US" altLang="en-US" sz="2400" b="1" dirty="0">
                <a:highlight>
                  <a:srgbClr val="FFFF00"/>
                </a:highlight>
              </a:rPr>
              <a:t>Unable to sit without holding on / leaning</a:t>
            </a:r>
          </a:p>
          <a:p>
            <a:pPr lvl="1"/>
            <a:r>
              <a:rPr lang="en-US" altLang="en-US" sz="2400" b="1" dirty="0">
                <a:highlight>
                  <a:srgbClr val="FFFF00"/>
                </a:highlight>
              </a:rPr>
              <a:t>Unable to walk unassisted</a:t>
            </a:r>
          </a:p>
          <a:p>
            <a:pPr lvl="1"/>
            <a:r>
              <a:rPr lang="en-US" altLang="en-US" sz="2400" b="1" dirty="0">
                <a:highlight>
                  <a:srgbClr val="FFFF00"/>
                </a:highlight>
              </a:rPr>
              <a:t>Truncal ataxia or ataxic gait</a:t>
            </a:r>
          </a:p>
        </p:txBody>
      </p:sp>
      <p:cxnSp>
        <p:nvCxnSpPr>
          <p:cNvPr id="6" name="Straight Connector 5"/>
          <p:cNvCxnSpPr/>
          <p:nvPr/>
        </p:nvCxnSpPr>
        <p:spPr>
          <a:xfrm>
            <a:off x="571500" y="2494033"/>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8563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ctrTitle"/>
          </p:nvPr>
        </p:nvSpPr>
        <p:spPr>
          <a:xfrm>
            <a:off x="937783" y="2562465"/>
            <a:ext cx="5224232" cy="395450"/>
          </a:xfrm>
          <a:prstGeom prst="rect">
            <a:avLst/>
          </a:prstGeom>
          <a:noFill/>
          <a:ln>
            <a:noFill/>
          </a:ln>
        </p:spPr>
        <p:txBody>
          <a:bodyPr spcFirstLastPara="1" wrap="square" lIns="68569" tIns="34275" rIns="68569" bIns="34275" anchor="ctr" anchorCtr="0">
            <a:noAutofit/>
          </a:bodyPr>
          <a:lstStyle/>
          <a:p>
            <a:r>
              <a:rPr lang="en-US" sz="3000" b="1" i="1" dirty="0">
                <a:highlight>
                  <a:srgbClr val="FFFF00"/>
                </a:highlight>
                <a:latin typeface="Arial"/>
                <a:ea typeface="Arial"/>
                <a:cs typeface="Arial"/>
                <a:sym typeface="Arial"/>
              </a:rPr>
              <a:t>Truncal Ataxia &amp; Gait</a:t>
            </a:r>
            <a:endParaRPr sz="3000" b="1" i="1" dirty="0">
              <a:highlight>
                <a:srgbClr val="FFFF00"/>
              </a:highlight>
              <a:latin typeface="Arial"/>
              <a:ea typeface="Arial"/>
              <a:cs typeface="Arial"/>
              <a:sym typeface="Arial"/>
            </a:endParaRPr>
          </a:p>
        </p:txBody>
      </p:sp>
      <p:sp>
        <p:nvSpPr>
          <p:cNvPr id="93" name="Google Shape;93;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4" name="Google Shape;94;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5" name="Google Shape;95;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6" name="Google Shape;96;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sp>
        <p:nvSpPr>
          <p:cNvPr id="97" name="Google Shape;97;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pic>
        <p:nvPicPr>
          <p:cNvPr id="99" name="Google Shape;99;p13"/>
          <p:cNvPicPr preferRelativeResize="0"/>
          <p:nvPr/>
        </p:nvPicPr>
        <p:blipFill rotWithShape="1">
          <a:blip r:embed="rId3">
            <a:alphaModFix/>
          </a:blip>
          <a:srcRect/>
          <a:stretch/>
        </p:blipFill>
        <p:spPr>
          <a:xfrm>
            <a:off x="1277736" y="967847"/>
            <a:ext cx="4162646" cy="1028700"/>
          </a:xfrm>
          <a:prstGeom prst="rect">
            <a:avLst/>
          </a:prstGeom>
          <a:noFill/>
          <a:ln>
            <a:noFill/>
          </a:ln>
        </p:spPr>
      </p:pic>
      <p:sp>
        <p:nvSpPr>
          <p:cNvPr id="2" name="TextBox 1">
            <a:extLst>
              <a:ext uri="{FF2B5EF4-FFF2-40B4-BE49-F238E27FC236}">
                <a16:creationId xmlns:a16="http://schemas.microsoft.com/office/drawing/2014/main" id="{8B5534F9-FA8F-082C-BBE6-0BCB0EA4729B}"/>
              </a:ext>
            </a:extLst>
          </p:cNvPr>
          <p:cNvSpPr txBox="1"/>
          <p:nvPr/>
        </p:nvSpPr>
        <p:spPr>
          <a:xfrm>
            <a:off x="348789" y="3107982"/>
            <a:ext cx="6402220" cy="3046988"/>
          </a:xfrm>
          <a:prstGeom prst="rect">
            <a:avLst/>
          </a:prstGeom>
          <a:noFill/>
        </p:spPr>
        <p:txBody>
          <a:bodyPr wrap="square">
            <a:spAutoFit/>
          </a:bodyPr>
          <a:lstStyle/>
          <a:p>
            <a:endParaRPr lang="en-US" sz="2400" b="1" dirty="0">
              <a:highlight>
                <a:srgbClr val="FFFF00"/>
              </a:highlight>
            </a:endParaRPr>
          </a:p>
          <a:p>
            <a:r>
              <a:rPr lang="en-US" sz="2400" b="1" dirty="0">
                <a:highlight>
                  <a:srgbClr val="FFFF00"/>
                </a:highlight>
              </a:rPr>
              <a:t>Central Findings: </a:t>
            </a:r>
          </a:p>
          <a:p>
            <a:pPr marL="342892" indent="-342892">
              <a:buFont typeface="Arial" panose="020B0604020202020204" pitchFamily="34" charset="0"/>
              <a:buChar char="•"/>
            </a:pPr>
            <a:r>
              <a:rPr lang="en-US" sz="2400" b="1" dirty="0">
                <a:highlight>
                  <a:srgbClr val="FFFF00"/>
                </a:highlight>
              </a:rPr>
              <a:t>Truncal Ataxia: Leaning when sitting</a:t>
            </a:r>
          </a:p>
          <a:p>
            <a:pPr marL="342892" indent="-342892">
              <a:buFont typeface="Arial" panose="020B0604020202020204" pitchFamily="34" charset="0"/>
              <a:buChar char="•"/>
            </a:pPr>
            <a:r>
              <a:rPr lang="en-US" sz="2400" b="1" dirty="0">
                <a:highlight>
                  <a:srgbClr val="FFFF00"/>
                </a:highlight>
              </a:rPr>
              <a:t>Ataxia: Wide-based standing/walking</a:t>
            </a:r>
          </a:p>
          <a:p>
            <a:r>
              <a:rPr lang="en-US" sz="2400" b="1" dirty="0">
                <a:highlight>
                  <a:srgbClr val="FFFF00"/>
                </a:highlight>
              </a:rPr>
              <a:t> </a:t>
            </a:r>
          </a:p>
          <a:p>
            <a:r>
              <a:rPr lang="en-US" sz="2400" b="1" dirty="0">
                <a:highlight>
                  <a:srgbClr val="00FF00"/>
                </a:highlight>
              </a:rPr>
              <a:t>Peripheral:</a:t>
            </a:r>
          </a:p>
          <a:p>
            <a:pPr marL="342892" indent="-342892">
              <a:buFont typeface="Arial" panose="020B0604020202020204" pitchFamily="34" charset="0"/>
              <a:buChar char="•"/>
            </a:pPr>
            <a:r>
              <a:rPr lang="en-US" sz="2400" b="1" dirty="0">
                <a:highlight>
                  <a:srgbClr val="00FF00"/>
                </a:highlight>
              </a:rPr>
              <a:t>Patient able to sit, stand up, and walk</a:t>
            </a:r>
          </a:p>
          <a:p>
            <a:pPr marL="342892" indent="-342892">
              <a:buFont typeface="Arial" panose="020B0604020202020204" pitchFamily="34" charset="0"/>
              <a:buChar char="•"/>
            </a:pPr>
            <a:endParaRPr lang="en-US" sz="2400" b="1" dirty="0"/>
          </a:p>
        </p:txBody>
      </p:sp>
    </p:spTree>
    <p:extLst>
      <p:ext uri="{BB962C8B-B14F-4D97-AF65-F5344CB8AC3E}">
        <p14:creationId xmlns:p14="http://schemas.microsoft.com/office/powerpoint/2010/main" val="8176623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ctrTitle"/>
          </p:nvPr>
        </p:nvSpPr>
        <p:spPr>
          <a:xfrm>
            <a:off x="496246" y="3535811"/>
            <a:ext cx="5865507" cy="395450"/>
          </a:xfrm>
          <a:prstGeom prst="rect">
            <a:avLst/>
          </a:prstGeom>
          <a:noFill/>
          <a:ln>
            <a:noFill/>
          </a:ln>
        </p:spPr>
        <p:txBody>
          <a:bodyPr spcFirstLastPara="1" wrap="square" lIns="68569" tIns="34275" rIns="68569" bIns="34275" anchor="ctr" anchorCtr="0">
            <a:noAutofit/>
          </a:bodyPr>
          <a:lstStyle/>
          <a:p>
            <a:br>
              <a:rPr lang="en-US" sz="3000" b="1" dirty="0">
                <a:latin typeface="Arial"/>
                <a:ea typeface="Arial"/>
                <a:cs typeface="Arial"/>
                <a:sym typeface="Arial"/>
              </a:rPr>
            </a:br>
            <a:r>
              <a:rPr lang="en-US" sz="3000" b="1" dirty="0">
                <a:latin typeface="Arial"/>
                <a:ea typeface="Arial"/>
                <a:cs typeface="Arial"/>
                <a:sym typeface="Arial"/>
              </a:rPr>
              <a:t>Vertigo Patient</a:t>
            </a:r>
            <a:br>
              <a:rPr lang="en-US" sz="3000" b="1" dirty="0">
                <a:latin typeface="Arial"/>
                <a:ea typeface="Arial"/>
                <a:cs typeface="Arial"/>
                <a:sym typeface="Arial"/>
              </a:rPr>
            </a:br>
            <a:r>
              <a:rPr lang="en-US" sz="3000" b="1" dirty="0">
                <a:latin typeface="Arial"/>
                <a:ea typeface="Arial"/>
                <a:cs typeface="Arial"/>
                <a:sym typeface="Arial"/>
              </a:rPr>
              <a:t>Bedside Physical Exam: </a:t>
            </a:r>
            <a:r>
              <a:rPr lang="en-US" sz="3000" b="1" i="1" dirty="0">
                <a:latin typeface="Arial"/>
                <a:ea typeface="Arial"/>
                <a:cs typeface="Arial"/>
                <a:sym typeface="Arial"/>
              </a:rPr>
              <a:t>Peripheral vs Central </a:t>
            </a:r>
            <a:br>
              <a:rPr lang="en-US" sz="3000" b="1" i="1" dirty="0">
                <a:latin typeface="Arial"/>
                <a:ea typeface="Arial"/>
                <a:cs typeface="Arial"/>
                <a:sym typeface="Arial"/>
              </a:rPr>
            </a:br>
            <a:r>
              <a:rPr lang="en-US" sz="3000" b="1" i="1" dirty="0">
                <a:highlight>
                  <a:srgbClr val="00FF00"/>
                </a:highlight>
                <a:latin typeface="Arial"/>
                <a:ea typeface="Arial"/>
                <a:cs typeface="Arial"/>
                <a:sym typeface="Arial"/>
              </a:rPr>
              <a:t>Negative Big Five HINTS+ (+)</a:t>
            </a:r>
            <a:endParaRPr sz="3000" b="1" i="1" dirty="0">
              <a:highlight>
                <a:srgbClr val="FFFF00"/>
              </a:highlight>
              <a:latin typeface="Arial"/>
              <a:ea typeface="Arial"/>
              <a:cs typeface="Arial"/>
              <a:sym typeface="Arial"/>
            </a:endParaRPr>
          </a:p>
        </p:txBody>
      </p:sp>
      <p:sp>
        <p:nvSpPr>
          <p:cNvPr id="93" name="Google Shape;93;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4" name="Google Shape;94;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5" name="Google Shape;95;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6" name="Google Shape;96;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sp>
        <p:nvSpPr>
          <p:cNvPr id="97" name="Google Shape;97;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pic>
        <p:nvPicPr>
          <p:cNvPr id="99" name="Google Shape;99;p13"/>
          <p:cNvPicPr preferRelativeResize="0"/>
          <p:nvPr/>
        </p:nvPicPr>
        <p:blipFill rotWithShape="1">
          <a:blip r:embed="rId3">
            <a:alphaModFix/>
          </a:blip>
          <a:srcRect/>
          <a:stretch/>
        </p:blipFill>
        <p:spPr>
          <a:xfrm>
            <a:off x="1520767" y="1245079"/>
            <a:ext cx="4162646" cy="1028700"/>
          </a:xfrm>
          <a:prstGeom prst="rect">
            <a:avLst/>
          </a:prstGeom>
          <a:noFill/>
          <a:ln>
            <a:noFill/>
          </a:ln>
        </p:spPr>
      </p:pic>
    </p:spTree>
    <p:extLst>
      <p:ext uri="{BB962C8B-B14F-4D97-AF65-F5344CB8AC3E}">
        <p14:creationId xmlns:p14="http://schemas.microsoft.com/office/powerpoint/2010/main" val="24812129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37590" y="1539120"/>
            <a:ext cx="6575302" cy="857250"/>
          </a:xfrm>
        </p:spPr>
        <p:txBody>
          <a:bodyPr/>
          <a:lstStyle/>
          <a:p>
            <a:pPr eaLnBrk="1" hangingPunct="1"/>
            <a:r>
              <a:rPr lang="en-US" altLang="en-US" b="1" dirty="0"/>
              <a:t>HINTS+ (+) </a:t>
            </a:r>
            <a:br>
              <a:rPr lang="en-US" altLang="en-US" b="1" dirty="0"/>
            </a:br>
            <a:r>
              <a:rPr lang="en-US" altLang="en-US" b="1" dirty="0"/>
              <a:t>Central Vertigo Signs</a:t>
            </a:r>
          </a:p>
        </p:txBody>
      </p:sp>
      <p:sp>
        <p:nvSpPr>
          <p:cNvPr id="27651" name="Rectangle 3"/>
          <p:cNvSpPr>
            <a:spLocks noGrp="1" noChangeArrowheads="1"/>
          </p:cNvSpPr>
          <p:nvPr>
            <p:ph idx="1"/>
          </p:nvPr>
        </p:nvSpPr>
        <p:spPr>
          <a:xfrm>
            <a:off x="0" y="2924355"/>
            <a:ext cx="6918385" cy="3680222"/>
          </a:xfrm>
        </p:spPr>
        <p:txBody>
          <a:bodyPr/>
          <a:lstStyle/>
          <a:p>
            <a:r>
              <a:rPr lang="en-US" altLang="en-US" sz="2100" b="1" dirty="0">
                <a:highlight>
                  <a:srgbClr val="FFFF00"/>
                </a:highlight>
              </a:rPr>
              <a:t>Vertical, torsional, or bilateral fast nystagmus</a:t>
            </a:r>
          </a:p>
          <a:p>
            <a:r>
              <a:rPr lang="en-US" altLang="en-US" sz="2100" b="1" dirty="0">
                <a:highlight>
                  <a:srgbClr val="FFFF00"/>
                </a:highlight>
              </a:rPr>
              <a:t>Normal HIT bilaterally, eyes remain central, no saccade</a:t>
            </a:r>
          </a:p>
          <a:p>
            <a:r>
              <a:rPr lang="en-US" altLang="en-US" sz="2100" b="1" dirty="0">
                <a:highlight>
                  <a:srgbClr val="FFFF00"/>
                </a:highlight>
              </a:rPr>
              <a:t>Vertical SKEW correction is seen</a:t>
            </a:r>
          </a:p>
          <a:p>
            <a:r>
              <a:rPr lang="en-US" altLang="en-US" sz="2100" b="1" dirty="0">
                <a:highlight>
                  <a:srgbClr val="FFFF00"/>
                </a:highlight>
              </a:rPr>
              <a:t>Central neurological findings:</a:t>
            </a:r>
          </a:p>
          <a:p>
            <a:pPr lvl="1"/>
            <a:r>
              <a:rPr lang="en-US" altLang="en-US" sz="2400" b="1" dirty="0">
                <a:highlight>
                  <a:srgbClr val="FFFF00"/>
                </a:highlight>
              </a:rPr>
              <a:t>Limb ataxia, dysarthria, [hearing loss (HINTS +)]</a:t>
            </a:r>
          </a:p>
          <a:p>
            <a:pPr lvl="1"/>
            <a:r>
              <a:rPr lang="en-US" altLang="en-US" sz="2400" b="1" dirty="0">
                <a:highlight>
                  <a:srgbClr val="FFFF00"/>
                </a:highlight>
              </a:rPr>
              <a:t>Pain, temperature sensory loss**</a:t>
            </a:r>
          </a:p>
          <a:p>
            <a:pPr lvl="1"/>
            <a:r>
              <a:rPr lang="en-US" altLang="en-US" sz="2400" b="1" dirty="0">
                <a:highlight>
                  <a:srgbClr val="FFFF00"/>
                </a:highlight>
              </a:rPr>
              <a:t>Diplopia, ptosis, anisocoria, dim vision</a:t>
            </a:r>
          </a:p>
          <a:p>
            <a:r>
              <a:rPr lang="en-US" altLang="en-US" sz="2100" b="1" dirty="0">
                <a:highlight>
                  <a:srgbClr val="FFFF00"/>
                </a:highlight>
              </a:rPr>
              <a:t>(Truncal ataxia or ataxic gait)</a:t>
            </a:r>
          </a:p>
          <a:p>
            <a:r>
              <a:rPr lang="en-US" altLang="en-US" sz="2100" b="1" dirty="0">
                <a:highlight>
                  <a:srgbClr val="FFFF00"/>
                </a:highlight>
              </a:rPr>
              <a:t>(Extremity weakness, facial asymmetry, aphasia, AMS)</a:t>
            </a:r>
          </a:p>
        </p:txBody>
      </p:sp>
      <p:cxnSp>
        <p:nvCxnSpPr>
          <p:cNvPr id="6" name="Straight Connector 5"/>
          <p:cNvCxnSpPr/>
          <p:nvPr/>
        </p:nvCxnSpPr>
        <p:spPr>
          <a:xfrm>
            <a:off x="571500" y="2724150"/>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835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342900" y="3943352"/>
            <a:ext cx="6172200" cy="777479"/>
          </a:xfrm>
          <a:prstGeom prst="rect">
            <a:avLst/>
          </a:prstGeom>
          <a:noFill/>
          <a:ln>
            <a:noFill/>
          </a:ln>
        </p:spPr>
        <p:txBody>
          <a:bodyPr spcFirstLastPara="1" wrap="square" lIns="68569" tIns="34275" rIns="68569" bIns="34275" anchor="ctr" anchorCtr="0">
            <a:noAutofit/>
          </a:bodyPr>
          <a:lstStyle/>
          <a:p>
            <a:r>
              <a:rPr lang="en-US" sz="4500" b="1" dirty="0"/>
              <a:t>Dizziness and Vertigo Dictionary Definitions</a:t>
            </a:r>
            <a:endParaRPr sz="4500" b="1" dirty="0"/>
          </a:p>
        </p:txBody>
      </p:sp>
    </p:spTree>
    <p:extLst>
      <p:ext uri="{BB962C8B-B14F-4D97-AF65-F5344CB8AC3E}">
        <p14:creationId xmlns:p14="http://schemas.microsoft.com/office/powerpoint/2010/main" val="12965413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13304" y="1501877"/>
            <a:ext cx="6525088" cy="857250"/>
          </a:xfrm>
        </p:spPr>
        <p:txBody>
          <a:bodyPr/>
          <a:lstStyle/>
          <a:p>
            <a:pPr eaLnBrk="1" hangingPunct="1"/>
            <a:r>
              <a:rPr lang="en-US" altLang="en-US" b="1" dirty="0"/>
              <a:t>HINTS+ (+) is </a:t>
            </a:r>
            <a:br>
              <a:rPr lang="en-US" altLang="en-US" b="1" dirty="0"/>
            </a:br>
            <a:r>
              <a:rPr lang="en-US" altLang="en-US" b="1" dirty="0"/>
              <a:t>Physical Exam Testing</a:t>
            </a:r>
          </a:p>
        </p:txBody>
      </p:sp>
      <p:sp>
        <p:nvSpPr>
          <p:cNvPr id="27651" name="Rectangle 3"/>
          <p:cNvSpPr>
            <a:spLocks noGrp="1" noChangeArrowheads="1"/>
          </p:cNvSpPr>
          <p:nvPr>
            <p:ph idx="1"/>
          </p:nvPr>
        </p:nvSpPr>
        <p:spPr>
          <a:xfrm>
            <a:off x="-50902" y="2802169"/>
            <a:ext cx="7130313" cy="3680222"/>
          </a:xfrm>
        </p:spPr>
        <p:txBody>
          <a:bodyPr/>
          <a:lstStyle/>
          <a:p>
            <a:pPr marL="85722" indent="0">
              <a:buNone/>
            </a:pPr>
            <a:r>
              <a:rPr lang="en-US" altLang="en-US" sz="3000" b="1" dirty="0"/>
              <a:t>HINTS+ (+):</a:t>
            </a:r>
          </a:p>
          <a:p>
            <a:pPr lvl="1"/>
            <a:r>
              <a:rPr lang="en-US" altLang="en-US" sz="2700" b="1" dirty="0"/>
              <a:t>Nystagmus </a:t>
            </a:r>
            <a:r>
              <a:rPr lang="en-US" altLang="en-US" sz="2700" b="1" dirty="0">
                <a:highlight>
                  <a:srgbClr val="FFFF00"/>
                </a:highlight>
              </a:rPr>
              <a:t>(Bilat fast, vert, rotation bad)</a:t>
            </a:r>
            <a:endParaRPr lang="en-US" altLang="en-US" sz="2700" b="1" dirty="0"/>
          </a:p>
          <a:p>
            <a:pPr lvl="1"/>
            <a:r>
              <a:rPr lang="en-US" altLang="en-US" sz="2700" b="1" dirty="0"/>
              <a:t>Head Impulse </a:t>
            </a:r>
            <a:r>
              <a:rPr lang="en-US" altLang="en-US" sz="2400" b="1" dirty="0">
                <a:highlight>
                  <a:srgbClr val="FFFF00"/>
                </a:highlight>
              </a:rPr>
              <a:t>(No unilateral saccade bad) </a:t>
            </a:r>
          </a:p>
          <a:p>
            <a:pPr lvl="1"/>
            <a:r>
              <a:rPr lang="en-US" altLang="en-US" sz="2700" b="1" dirty="0"/>
              <a:t>Test of Skew </a:t>
            </a:r>
            <a:r>
              <a:rPr lang="en-US" altLang="en-US" sz="2700" b="1" dirty="0">
                <a:highlight>
                  <a:srgbClr val="FFFF00"/>
                </a:highlight>
              </a:rPr>
              <a:t>(Vertical skew bad)</a:t>
            </a:r>
          </a:p>
          <a:p>
            <a:pPr lvl="1"/>
            <a:r>
              <a:rPr lang="en-US" altLang="en-US" sz="2700" b="1" dirty="0"/>
              <a:t>+ Hearing loss </a:t>
            </a:r>
            <a:r>
              <a:rPr lang="en-US" altLang="en-US" sz="2700" b="1" dirty="0">
                <a:highlight>
                  <a:srgbClr val="FFFF00"/>
                </a:highlight>
              </a:rPr>
              <a:t>(New hearing loss bad)</a:t>
            </a:r>
          </a:p>
          <a:p>
            <a:pPr lvl="1"/>
            <a:r>
              <a:rPr lang="en-US" altLang="en-US" sz="2700" b="1" dirty="0"/>
              <a:t>(+) Truncal ataxia and gait </a:t>
            </a:r>
            <a:r>
              <a:rPr lang="en-US" altLang="en-US" sz="2700" b="1" dirty="0">
                <a:highlight>
                  <a:srgbClr val="FFFF00"/>
                </a:highlight>
              </a:rPr>
              <a:t>(Both bad)</a:t>
            </a:r>
          </a:p>
          <a:p>
            <a:pPr lvl="1"/>
            <a:r>
              <a:rPr lang="en-US" altLang="en-US" sz="2700" b="1" dirty="0"/>
              <a:t>(+) Anterior stroke signs </a:t>
            </a:r>
            <a:r>
              <a:rPr lang="en-US" altLang="en-US" sz="2700" b="1" dirty="0">
                <a:highlight>
                  <a:srgbClr val="FFFF00"/>
                </a:highlight>
              </a:rPr>
              <a:t>(Any are bad)</a:t>
            </a:r>
          </a:p>
          <a:p>
            <a:pPr lvl="1"/>
            <a:endParaRPr lang="en-US" altLang="en-US" sz="600" b="1" dirty="0">
              <a:highlight>
                <a:srgbClr val="FFFF00"/>
              </a:highlight>
            </a:endParaRPr>
          </a:p>
          <a:p>
            <a:pPr lvl="1"/>
            <a:r>
              <a:rPr lang="en-US" altLang="en-US" sz="2700" b="1" dirty="0">
                <a:solidFill>
                  <a:schemeClr val="tx1"/>
                </a:solidFill>
                <a:highlight>
                  <a:srgbClr val="FF0000"/>
                </a:highlight>
              </a:rPr>
              <a:t>If any of these are found: Red Light!</a:t>
            </a:r>
          </a:p>
        </p:txBody>
      </p:sp>
      <p:cxnSp>
        <p:nvCxnSpPr>
          <p:cNvPr id="6" name="Straight Connector 5"/>
          <p:cNvCxnSpPr/>
          <p:nvPr/>
        </p:nvCxnSpPr>
        <p:spPr>
          <a:xfrm>
            <a:off x="571500" y="2661609"/>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2638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ctrTitle"/>
          </p:nvPr>
        </p:nvSpPr>
        <p:spPr>
          <a:xfrm>
            <a:off x="864629" y="2817855"/>
            <a:ext cx="5224232" cy="395450"/>
          </a:xfrm>
          <a:prstGeom prst="rect">
            <a:avLst/>
          </a:prstGeom>
          <a:noFill/>
          <a:ln>
            <a:noFill/>
          </a:ln>
        </p:spPr>
        <p:txBody>
          <a:bodyPr spcFirstLastPara="1" wrap="square" lIns="68569" tIns="34275" rIns="68569" bIns="34275" anchor="ctr" anchorCtr="0">
            <a:noAutofit/>
          </a:bodyPr>
          <a:lstStyle/>
          <a:p>
            <a:r>
              <a:rPr lang="en-US" sz="3000" b="1" i="1" dirty="0">
                <a:highlight>
                  <a:srgbClr val="00FF00"/>
                </a:highlight>
                <a:latin typeface="Arial"/>
                <a:ea typeface="Arial"/>
                <a:cs typeface="Arial"/>
                <a:sym typeface="Arial"/>
              </a:rPr>
              <a:t>Negative Big 5: HINTS+ (+)</a:t>
            </a:r>
            <a:endParaRPr sz="3000" b="1" i="1" dirty="0">
              <a:highlight>
                <a:srgbClr val="00FF00"/>
              </a:highlight>
              <a:latin typeface="Arial"/>
              <a:ea typeface="Arial"/>
              <a:cs typeface="Arial"/>
              <a:sym typeface="Arial"/>
            </a:endParaRPr>
          </a:p>
        </p:txBody>
      </p:sp>
      <p:sp>
        <p:nvSpPr>
          <p:cNvPr id="93" name="Google Shape;93;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4" name="Google Shape;94;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5" name="Google Shape;95;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6" name="Google Shape;96;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sp>
        <p:nvSpPr>
          <p:cNvPr id="97" name="Google Shape;97;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pic>
        <p:nvPicPr>
          <p:cNvPr id="99" name="Google Shape;99;p13"/>
          <p:cNvPicPr preferRelativeResize="0"/>
          <p:nvPr/>
        </p:nvPicPr>
        <p:blipFill rotWithShape="1">
          <a:blip r:embed="rId3">
            <a:alphaModFix/>
          </a:blip>
          <a:srcRect/>
          <a:stretch/>
        </p:blipFill>
        <p:spPr>
          <a:xfrm>
            <a:off x="1530776" y="1587636"/>
            <a:ext cx="4162646" cy="1028700"/>
          </a:xfrm>
          <a:prstGeom prst="rect">
            <a:avLst/>
          </a:prstGeom>
          <a:noFill/>
          <a:ln>
            <a:noFill/>
          </a:ln>
        </p:spPr>
      </p:pic>
      <p:sp>
        <p:nvSpPr>
          <p:cNvPr id="2" name="TextBox 1">
            <a:extLst>
              <a:ext uri="{FF2B5EF4-FFF2-40B4-BE49-F238E27FC236}">
                <a16:creationId xmlns:a16="http://schemas.microsoft.com/office/drawing/2014/main" id="{8B5534F9-FA8F-082C-BBE6-0BCB0EA4729B}"/>
              </a:ext>
            </a:extLst>
          </p:cNvPr>
          <p:cNvSpPr txBox="1"/>
          <p:nvPr/>
        </p:nvSpPr>
        <p:spPr>
          <a:xfrm>
            <a:off x="0" y="3078603"/>
            <a:ext cx="6858000" cy="3462486"/>
          </a:xfrm>
          <a:prstGeom prst="rect">
            <a:avLst/>
          </a:prstGeom>
          <a:noFill/>
        </p:spPr>
        <p:txBody>
          <a:bodyPr wrap="square">
            <a:spAutoFit/>
          </a:bodyPr>
          <a:lstStyle/>
          <a:p>
            <a:endParaRPr lang="en-US" sz="2400" b="1" dirty="0">
              <a:highlight>
                <a:srgbClr val="FFFF00"/>
              </a:highlight>
            </a:endParaRPr>
          </a:p>
          <a:p>
            <a:r>
              <a:rPr lang="en-US" sz="2100" b="1" dirty="0">
                <a:highlight>
                  <a:srgbClr val="00FF00"/>
                </a:highlight>
              </a:rPr>
              <a:t>All Clear. Green light to go:</a:t>
            </a:r>
          </a:p>
          <a:p>
            <a:pPr marL="342892" indent="-342892">
              <a:buFont typeface="Arial" panose="020B0604020202020204" pitchFamily="34" charset="0"/>
              <a:buChar char="•"/>
            </a:pPr>
            <a:r>
              <a:rPr lang="en-US" sz="2100" b="1" dirty="0">
                <a:highlight>
                  <a:srgbClr val="00FF00"/>
                </a:highlight>
              </a:rPr>
              <a:t>One side has a saccade because one peripheral vestibular system is ill unilaterally. </a:t>
            </a:r>
          </a:p>
          <a:p>
            <a:pPr marL="342892" indent="-342892">
              <a:buFont typeface="Arial" panose="020B0604020202020204" pitchFamily="34" charset="0"/>
              <a:buChar char="•"/>
            </a:pPr>
            <a:r>
              <a:rPr lang="en-US" sz="2100" b="1" dirty="0">
                <a:highlight>
                  <a:srgbClr val="00FF00"/>
                </a:highlight>
              </a:rPr>
              <a:t>Unidirectional horizontal nystagmus only.</a:t>
            </a:r>
          </a:p>
          <a:p>
            <a:pPr marL="342892" indent="-342892">
              <a:buFont typeface="Arial" panose="020B0604020202020204" pitchFamily="34" charset="0"/>
              <a:buChar char="•"/>
            </a:pPr>
            <a:r>
              <a:rPr lang="en-US" sz="2100" b="1" dirty="0">
                <a:highlight>
                  <a:srgbClr val="00FF00"/>
                </a:highlight>
              </a:rPr>
              <a:t>Pupils are aligned vertically when testing skew.</a:t>
            </a:r>
          </a:p>
          <a:p>
            <a:pPr marL="342892" indent="-342892">
              <a:buFont typeface="Arial" panose="020B0604020202020204" pitchFamily="34" charset="0"/>
              <a:buChar char="•"/>
            </a:pPr>
            <a:r>
              <a:rPr lang="en-US" sz="2100" b="1" dirty="0">
                <a:highlight>
                  <a:srgbClr val="00FF00"/>
                </a:highlight>
              </a:rPr>
              <a:t>No posterior neuro </a:t>
            </a:r>
            <a:r>
              <a:rPr lang="en-US" sz="2100" b="1" dirty="0" err="1">
                <a:highlight>
                  <a:srgbClr val="00FF00"/>
                </a:highlight>
              </a:rPr>
              <a:t>Sxs</a:t>
            </a:r>
            <a:r>
              <a:rPr lang="en-US" sz="2100" b="1" dirty="0">
                <a:highlight>
                  <a:srgbClr val="00FF00"/>
                </a:highlight>
              </a:rPr>
              <a:t> (hearing loss is HINTS +).</a:t>
            </a:r>
          </a:p>
          <a:p>
            <a:pPr marL="342892" indent="-342892">
              <a:buFont typeface="Arial" panose="020B0604020202020204" pitchFamily="34" charset="0"/>
              <a:buChar char="•"/>
            </a:pPr>
            <a:r>
              <a:rPr lang="en-US" sz="2100" b="1" dirty="0">
                <a:highlight>
                  <a:srgbClr val="00FF00"/>
                </a:highlight>
              </a:rPr>
              <a:t>(Patient able to sit, stand up, and walk.)</a:t>
            </a:r>
          </a:p>
          <a:p>
            <a:pPr marL="342892" indent="-342892">
              <a:buFont typeface="Arial" panose="020B0604020202020204" pitchFamily="34" charset="0"/>
              <a:buChar char="•"/>
            </a:pPr>
            <a:r>
              <a:rPr lang="en-US" sz="2100" b="1" dirty="0">
                <a:highlight>
                  <a:srgbClr val="00FF00"/>
                </a:highlight>
              </a:rPr>
              <a:t>(No anterior stroke Sx: weak, face, speech, AMS.)</a:t>
            </a:r>
          </a:p>
          <a:p>
            <a:pPr marL="342892" indent="-342892">
              <a:buFont typeface="Arial" panose="020B0604020202020204" pitchFamily="34" charset="0"/>
              <a:buChar char="•"/>
            </a:pPr>
            <a:r>
              <a:rPr lang="en-US" sz="2700" b="1" dirty="0">
                <a:highlight>
                  <a:srgbClr val="00FF00"/>
                </a:highlight>
              </a:rPr>
              <a:t>HI   N   TS  + (+)</a:t>
            </a:r>
          </a:p>
        </p:txBody>
      </p:sp>
    </p:spTree>
    <p:extLst>
      <p:ext uri="{BB962C8B-B14F-4D97-AF65-F5344CB8AC3E}">
        <p14:creationId xmlns:p14="http://schemas.microsoft.com/office/powerpoint/2010/main" val="14138265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ctrTitle"/>
          </p:nvPr>
        </p:nvSpPr>
        <p:spPr>
          <a:xfrm>
            <a:off x="816884" y="2735472"/>
            <a:ext cx="5224232" cy="395450"/>
          </a:xfrm>
          <a:prstGeom prst="rect">
            <a:avLst/>
          </a:prstGeom>
          <a:noFill/>
          <a:ln>
            <a:noFill/>
          </a:ln>
        </p:spPr>
        <p:txBody>
          <a:bodyPr spcFirstLastPara="1" wrap="square" lIns="68569" tIns="34275" rIns="68569" bIns="34275" anchor="ctr" anchorCtr="0">
            <a:noAutofit/>
          </a:bodyPr>
          <a:lstStyle/>
          <a:p>
            <a:r>
              <a:rPr lang="en-US" sz="3000" b="1" i="1" dirty="0">
                <a:highlight>
                  <a:srgbClr val="00FF00"/>
                </a:highlight>
                <a:latin typeface="Arial"/>
                <a:ea typeface="Arial"/>
                <a:cs typeface="Arial"/>
                <a:sym typeface="Arial"/>
              </a:rPr>
              <a:t>Negative Big 5: HINTS+ (+)</a:t>
            </a:r>
            <a:endParaRPr sz="3000" b="1" i="1" dirty="0">
              <a:highlight>
                <a:srgbClr val="00FF00"/>
              </a:highlight>
              <a:latin typeface="Arial"/>
              <a:ea typeface="Arial"/>
              <a:cs typeface="Arial"/>
              <a:sym typeface="Arial"/>
            </a:endParaRPr>
          </a:p>
        </p:txBody>
      </p:sp>
      <p:sp>
        <p:nvSpPr>
          <p:cNvPr id="93" name="Google Shape;93;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4" name="Google Shape;94;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5" name="Google Shape;95;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6" name="Google Shape;96;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sp>
        <p:nvSpPr>
          <p:cNvPr id="97" name="Google Shape;97;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pic>
        <p:nvPicPr>
          <p:cNvPr id="99" name="Google Shape;99;p13"/>
          <p:cNvPicPr preferRelativeResize="0"/>
          <p:nvPr/>
        </p:nvPicPr>
        <p:blipFill rotWithShape="1">
          <a:blip r:embed="rId3">
            <a:alphaModFix/>
          </a:blip>
          <a:srcRect/>
          <a:stretch/>
        </p:blipFill>
        <p:spPr>
          <a:xfrm>
            <a:off x="1471156" y="1445779"/>
            <a:ext cx="4162646" cy="1028700"/>
          </a:xfrm>
          <a:prstGeom prst="rect">
            <a:avLst/>
          </a:prstGeom>
          <a:noFill/>
          <a:ln>
            <a:noFill/>
          </a:ln>
        </p:spPr>
      </p:pic>
      <p:sp>
        <p:nvSpPr>
          <p:cNvPr id="2" name="TextBox 1">
            <a:extLst>
              <a:ext uri="{FF2B5EF4-FFF2-40B4-BE49-F238E27FC236}">
                <a16:creationId xmlns:a16="http://schemas.microsoft.com/office/drawing/2014/main" id="{8B5534F9-FA8F-082C-BBE6-0BCB0EA4729B}"/>
              </a:ext>
            </a:extLst>
          </p:cNvPr>
          <p:cNvSpPr txBox="1"/>
          <p:nvPr/>
        </p:nvSpPr>
        <p:spPr>
          <a:xfrm>
            <a:off x="0" y="3009592"/>
            <a:ext cx="6858000" cy="3462486"/>
          </a:xfrm>
          <a:prstGeom prst="rect">
            <a:avLst/>
          </a:prstGeom>
          <a:noFill/>
        </p:spPr>
        <p:txBody>
          <a:bodyPr wrap="square">
            <a:spAutoFit/>
          </a:bodyPr>
          <a:lstStyle/>
          <a:p>
            <a:endParaRPr lang="en-US" sz="2400" b="1" dirty="0">
              <a:highlight>
                <a:srgbClr val="FFFF00"/>
              </a:highlight>
            </a:endParaRPr>
          </a:p>
          <a:p>
            <a:r>
              <a:rPr lang="en-US" sz="2100" b="1" dirty="0">
                <a:highlight>
                  <a:srgbClr val="00FF00"/>
                </a:highlight>
              </a:rPr>
              <a:t>All Clear. Green light to go:</a:t>
            </a:r>
          </a:p>
          <a:p>
            <a:pPr marL="342892" indent="-342892">
              <a:buFont typeface="Arial" panose="020B0604020202020204" pitchFamily="34" charset="0"/>
              <a:buChar char="•"/>
            </a:pPr>
            <a:r>
              <a:rPr lang="en-US" sz="2100" b="1" dirty="0">
                <a:highlight>
                  <a:srgbClr val="00FF00"/>
                </a:highlight>
              </a:rPr>
              <a:t>One side has a saccade because one peripheral vestibular system is ill unilaterally. </a:t>
            </a:r>
          </a:p>
          <a:p>
            <a:pPr marL="342892" indent="-342892">
              <a:buFont typeface="Arial" panose="020B0604020202020204" pitchFamily="34" charset="0"/>
              <a:buChar char="•"/>
            </a:pPr>
            <a:r>
              <a:rPr lang="en-US" sz="2100" b="1" dirty="0">
                <a:highlight>
                  <a:srgbClr val="00FF00"/>
                </a:highlight>
              </a:rPr>
              <a:t>Unidirectional horizontal nystagmus only.</a:t>
            </a:r>
          </a:p>
          <a:p>
            <a:pPr marL="342892" indent="-342892">
              <a:buFont typeface="Arial" panose="020B0604020202020204" pitchFamily="34" charset="0"/>
              <a:buChar char="•"/>
            </a:pPr>
            <a:r>
              <a:rPr lang="en-US" sz="2100" b="1" dirty="0">
                <a:highlight>
                  <a:srgbClr val="00FF00"/>
                </a:highlight>
              </a:rPr>
              <a:t>Pupils are aligned vertically when testing skew.</a:t>
            </a:r>
          </a:p>
          <a:p>
            <a:pPr marL="342892" indent="-342892">
              <a:buFont typeface="Arial" panose="020B0604020202020204" pitchFamily="34" charset="0"/>
              <a:buChar char="•"/>
            </a:pPr>
            <a:r>
              <a:rPr lang="en-US" sz="2100" b="1" dirty="0">
                <a:highlight>
                  <a:srgbClr val="00FF00"/>
                </a:highlight>
              </a:rPr>
              <a:t>No posterior neuro </a:t>
            </a:r>
            <a:r>
              <a:rPr lang="en-US" sz="2100" b="1" dirty="0" err="1">
                <a:highlight>
                  <a:srgbClr val="00FF00"/>
                </a:highlight>
              </a:rPr>
              <a:t>Sxs</a:t>
            </a:r>
            <a:r>
              <a:rPr lang="en-US" sz="2100" b="1" dirty="0">
                <a:highlight>
                  <a:srgbClr val="00FF00"/>
                </a:highlight>
              </a:rPr>
              <a:t> (hearing loss is HINTS +).</a:t>
            </a:r>
          </a:p>
          <a:p>
            <a:pPr marL="342892" indent="-342892">
              <a:buFont typeface="Arial" panose="020B0604020202020204" pitchFamily="34" charset="0"/>
              <a:buChar char="•"/>
            </a:pPr>
            <a:r>
              <a:rPr lang="en-US" sz="2100" b="1" dirty="0">
                <a:highlight>
                  <a:srgbClr val="00FF00"/>
                </a:highlight>
              </a:rPr>
              <a:t>(Patient able to sit, stand up, and walk.)</a:t>
            </a:r>
          </a:p>
          <a:p>
            <a:pPr marL="342892" indent="-342892">
              <a:buFont typeface="Arial" panose="020B0604020202020204" pitchFamily="34" charset="0"/>
              <a:buChar char="•"/>
            </a:pPr>
            <a:r>
              <a:rPr lang="en-US" sz="2100" b="1" dirty="0">
                <a:highlight>
                  <a:srgbClr val="00FF00"/>
                </a:highlight>
              </a:rPr>
              <a:t>(No anterior stroke Sx: weak, face, speech, AMS.)</a:t>
            </a:r>
          </a:p>
          <a:p>
            <a:pPr marL="342892" indent="-342892">
              <a:buFont typeface="Arial" panose="020B0604020202020204" pitchFamily="34" charset="0"/>
              <a:buChar char="•"/>
            </a:pPr>
            <a:r>
              <a:rPr lang="en-US" sz="2700" b="1" dirty="0">
                <a:highlight>
                  <a:srgbClr val="00FF00"/>
                </a:highlight>
              </a:rPr>
              <a:t>HI   N   TS  + (+)</a:t>
            </a:r>
          </a:p>
        </p:txBody>
      </p:sp>
      <p:pic>
        <p:nvPicPr>
          <p:cNvPr id="3" name="Picture 2">
            <a:extLst>
              <a:ext uri="{FF2B5EF4-FFF2-40B4-BE49-F238E27FC236}">
                <a16:creationId xmlns:a16="http://schemas.microsoft.com/office/drawing/2014/main" id="{847BC601-595F-869D-6704-48FB95EF682B}"/>
              </a:ext>
            </a:extLst>
          </p:cNvPr>
          <p:cNvPicPr>
            <a:picLocks noChangeAspect="1"/>
          </p:cNvPicPr>
          <p:nvPr/>
        </p:nvPicPr>
        <p:blipFill>
          <a:blip r:embed="rId4"/>
          <a:stretch>
            <a:fillRect/>
          </a:stretch>
        </p:blipFill>
        <p:spPr>
          <a:xfrm>
            <a:off x="171224" y="3709357"/>
            <a:ext cx="6762509" cy="664369"/>
          </a:xfrm>
          <a:prstGeom prst="rect">
            <a:avLst/>
          </a:prstGeom>
        </p:spPr>
      </p:pic>
    </p:spTree>
    <p:extLst>
      <p:ext uri="{BB962C8B-B14F-4D97-AF65-F5344CB8AC3E}">
        <p14:creationId xmlns:p14="http://schemas.microsoft.com/office/powerpoint/2010/main" val="4491084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66456" y="1703160"/>
            <a:ext cx="6525088" cy="857250"/>
          </a:xfrm>
        </p:spPr>
        <p:txBody>
          <a:bodyPr/>
          <a:lstStyle/>
          <a:p>
            <a:pPr eaLnBrk="1" hangingPunct="1"/>
            <a:r>
              <a:rPr lang="en-US" altLang="en-US" b="1" dirty="0"/>
              <a:t>HINTS+ (+) is </a:t>
            </a:r>
            <a:br>
              <a:rPr lang="en-US" altLang="en-US" b="1" dirty="0"/>
            </a:br>
            <a:r>
              <a:rPr lang="en-US" altLang="en-US" b="1" dirty="0"/>
              <a:t>Physical Exam Testing</a:t>
            </a:r>
          </a:p>
        </p:txBody>
      </p:sp>
      <p:sp>
        <p:nvSpPr>
          <p:cNvPr id="27651" name="Rectangle 3"/>
          <p:cNvSpPr>
            <a:spLocks noGrp="1" noChangeArrowheads="1"/>
          </p:cNvSpPr>
          <p:nvPr>
            <p:ph idx="1"/>
          </p:nvPr>
        </p:nvSpPr>
        <p:spPr>
          <a:xfrm>
            <a:off x="-68154" y="2960638"/>
            <a:ext cx="7130312" cy="3680222"/>
          </a:xfrm>
        </p:spPr>
        <p:txBody>
          <a:bodyPr/>
          <a:lstStyle/>
          <a:p>
            <a:pPr marL="85722" indent="0">
              <a:buNone/>
            </a:pPr>
            <a:r>
              <a:rPr lang="en-US" altLang="en-US" sz="3000" b="1" dirty="0"/>
              <a:t>HINTS+ (+):</a:t>
            </a:r>
          </a:p>
          <a:p>
            <a:pPr lvl="1"/>
            <a:r>
              <a:rPr lang="en-US" altLang="en-US" sz="2700" b="1" dirty="0"/>
              <a:t>Nystagmus </a:t>
            </a:r>
            <a:r>
              <a:rPr lang="en-US" altLang="en-US" sz="2700" b="1" dirty="0">
                <a:highlight>
                  <a:srgbClr val="FFFF00"/>
                </a:highlight>
              </a:rPr>
              <a:t>(Bilat fast, vert, rotation bad)</a:t>
            </a:r>
            <a:endParaRPr lang="en-US" altLang="en-US" sz="2700" b="1" dirty="0"/>
          </a:p>
          <a:p>
            <a:pPr lvl="1"/>
            <a:r>
              <a:rPr lang="en-US" altLang="en-US" sz="2700" b="1" dirty="0"/>
              <a:t>Head Impulse </a:t>
            </a:r>
            <a:r>
              <a:rPr lang="en-US" altLang="en-US" sz="2400" b="1" dirty="0">
                <a:highlight>
                  <a:srgbClr val="FFFF00"/>
                </a:highlight>
              </a:rPr>
              <a:t>(No unilateral saccade bad) </a:t>
            </a:r>
          </a:p>
          <a:p>
            <a:pPr lvl="1"/>
            <a:r>
              <a:rPr lang="en-US" altLang="en-US" sz="2700" b="1" dirty="0"/>
              <a:t>Test of Skew </a:t>
            </a:r>
            <a:r>
              <a:rPr lang="en-US" altLang="en-US" sz="2700" b="1" dirty="0">
                <a:highlight>
                  <a:srgbClr val="FFFF00"/>
                </a:highlight>
              </a:rPr>
              <a:t>(Vertical skew bad)</a:t>
            </a:r>
          </a:p>
          <a:p>
            <a:pPr lvl="1"/>
            <a:r>
              <a:rPr lang="en-US" altLang="en-US" sz="2700" b="1" dirty="0"/>
              <a:t>+ Hearing loss </a:t>
            </a:r>
            <a:r>
              <a:rPr lang="en-US" altLang="en-US" sz="2700" b="1" dirty="0">
                <a:highlight>
                  <a:srgbClr val="FFFF00"/>
                </a:highlight>
              </a:rPr>
              <a:t>(New hearing loss bad)</a:t>
            </a:r>
          </a:p>
          <a:p>
            <a:pPr lvl="1"/>
            <a:r>
              <a:rPr lang="en-US" altLang="en-US" sz="2700" b="1" dirty="0"/>
              <a:t>(+) Truncal ataxia and gait </a:t>
            </a:r>
            <a:r>
              <a:rPr lang="en-US" altLang="en-US" sz="2700" b="1" dirty="0">
                <a:highlight>
                  <a:srgbClr val="FFFF00"/>
                </a:highlight>
              </a:rPr>
              <a:t>(Both bad)</a:t>
            </a:r>
          </a:p>
          <a:p>
            <a:pPr lvl="1"/>
            <a:r>
              <a:rPr lang="en-US" altLang="en-US" sz="2700" b="1" dirty="0"/>
              <a:t>(+) Anterior stroke signs </a:t>
            </a:r>
            <a:r>
              <a:rPr lang="en-US" altLang="en-US" sz="2700" b="1" dirty="0">
                <a:highlight>
                  <a:srgbClr val="FFFF00"/>
                </a:highlight>
              </a:rPr>
              <a:t>(Any are bad)</a:t>
            </a:r>
          </a:p>
          <a:p>
            <a:pPr lvl="1"/>
            <a:endParaRPr lang="en-US" altLang="en-US" sz="600" b="1" dirty="0">
              <a:highlight>
                <a:srgbClr val="FFFF00"/>
              </a:highlight>
            </a:endParaRPr>
          </a:p>
          <a:p>
            <a:pPr lvl="1"/>
            <a:r>
              <a:rPr lang="en-US" altLang="en-US" sz="2700" b="1" dirty="0">
                <a:solidFill>
                  <a:schemeClr val="tx1"/>
                </a:solidFill>
                <a:highlight>
                  <a:srgbClr val="FF0000"/>
                </a:highlight>
              </a:rPr>
              <a:t>If any of these are found: Red Light!</a:t>
            </a:r>
          </a:p>
        </p:txBody>
      </p:sp>
      <p:cxnSp>
        <p:nvCxnSpPr>
          <p:cNvPr id="6" name="Straight Connector 5"/>
          <p:cNvCxnSpPr/>
          <p:nvPr/>
        </p:nvCxnSpPr>
        <p:spPr>
          <a:xfrm>
            <a:off x="571500" y="2914650"/>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0900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66456" y="1800926"/>
            <a:ext cx="6525088" cy="857250"/>
          </a:xfrm>
        </p:spPr>
        <p:txBody>
          <a:bodyPr/>
          <a:lstStyle/>
          <a:p>
            <a:pPr eaLnBrk="1" hangingPunct="1"/>
            <a:r>
              <a:rPr lang="en-US" altLang="en-US" b="1" dirty="0"/>
              <a:t>HINTS+ (+) and </a:t>
            </a:r>
            <a:br>
              <a:rPr lang="en-US" altLang="en-US" b="1" dirty="0"/>
            </a:br>
            <a:r>
              <a:rPr lang="en-US" altLang="en-US" b="1" dirty="0"/>
              <a:t>Peripheral Etiology</a:t>
            </a:r>
          </a:p>
        </p:txBody>
      </p:sp>
      <p:sp>
        <p:nvSpPr>
          <p:cNvPr id="27651" name="Rectangle 3"/>
          <p:cNvSpPr>
            <a:spLocks noGrp="1" noChangeArrowheads="1"/>
          </p:cNvSpPr>
          <p:nvPr>
            <p:ph idx="1"/>
          </p:nvPr>
        </p:nvSpPr>
        <p:spPr>
          <a:xfrm>
            <a:off x="-114435" y="3003234"/>
            <a:ext cx="7216850" cy="3680222"/>
          </a:xfrm>
        </p:spPr>
        <p:txBody>
          <a:bodyPr/>
          <a:lstStyle/>
          <a:p>
            <a:r>
              <a:rPr lang="en-US" altLang="en-US" sz="2700" b="1" dirty="0">
                <a:highlight>
                  <a:srgbClr val="00FF00"/>
                </a:highlight>
              </a:rPr>
              <a:t>To make Vestibular Neuritis Dx in AVS: </a:t>
            </a:r>
          </a:p>
          <a:p>
            <a:pPr lvl="1"/>
            <a:r>
              <a:rPr lang="en-US" altLang="en-US" sz="2400" b="1" dirty="0">
                <a:highlight>
                  <a:srgbClr val="00FF00"/>
                </a:highlight>
              </a:rPr>
              <a:t>1. need unilateral fast nystagmus and </a:t>
            </a:r>
          </a:p>
          <a:p>
            <a:pPr lvl="1"/>
            <a:r>
              <a:rPr lang="en-US" altLang="en-US" sz="2400" b="1" dirty="0">
                <a:highlight>
                  <a:srgbClr val="00FF00"/>
                </a:highlight>
              </a:rPr>
              <a:t>2. need unilateral saccade on Head Impulse test.</a:t>
            </a:r>
          </a:p>
          <a:p>
            <a:pPr lvl="1"/>
            <a:r>
              <a:rPr lang="en-US" altLang="en-US" sz="2400" b="1" dirty="0"/>
              <a:t>Head impulse must show unilateral correction saccade in order for the diagnosis to be peripheral vestibular neuritis.</a:t>
            </a:r>
            <a:endParaRPr lang="en-US" altLang="en-US" sz="2700" b="1" dirty="0"/>
          </a:p>
          <a:p>
            <a:pPr lvl="1"/>
            <a:r>
              <a:rPr lang="en-US" altLang="en-US" sz="2400" b="1" dirty="0"/>
              <a:t>One vestibular system must be malfunctioning and the HI test must show unilateral saccade.</a:t>
            </a:r>
          </a:p>
          <a:p>
            <a:pPr lvl="1"/>
            <a:r>
              <a:rPr lang="en-US" altLang="en-US" sz="2400" b="1" dirty="0">
                <a:highlight>
                  <a:srgbClr val="FFFF00"/>
                </a:highlight>
              </a:rPr>
              <a:t>No unilateral saccade is bad: it means central.</a:t>
            </a:r>
            <a:endParaRPr lang="en-US" altLang="en-US" sz="2700" b="1" dirty="0">
              <a:highlight>
                <a:srgbClr val="FFFF00"/>
              </a:highlight>
            </a:endParaRPr>
          </a:p>
          <a:p>
            <a:pPr lvl="1"/>
            <a:endParaRPr lang="en-US" altLang="en-US" sz="2700" b="1" dirty="0">
              <a:highlight>
                <a:srgbClr val="FFFF00"/>
              </a:highlight>
            </a:endParaRPr>
          </a:p>
        </p:txBody>
      </p:sp>
      <p:cxnSp>
        <p:nvCxnSpPr>
          <p:cNvPr id="6" name="Straight Connector 5"/>
          <p:cNvCxnSpPr/>
          <p:nvPr/>
        </p:nvCxnSpPr>
        <p:spPr>
          <a:xfrm>
            <a:off x="571500" y="2914650"/>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6170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342900" y="3794523"/>
            <a:ext cx="6172200" cy="777479"/>
          </a:xfrm>
          <a:prstGeom prst="rect">
            <a:avLst/>
          </a:prstGeom>
          <a:noFill/>
          <a:ln>
            <a:noFill/>
          </a:ln>
        </p:spPr>
        <p:txBody>
          <a:bodyPr spcFirstLastPara="1" wrap="square" lIns="68569" tIns="34275" rIns="68569" bIns="34275" anchor="ctr" anchorCtr="0">
            <a:noAutofit/>
          </a:bodyPr>
          <a:lstStyle/>
          <a:p>
            <a:br>
              <a:rPr lang="en-US" sz="4500" b="1" dirty="0"/>
            </a:br>
            <a:r>
              <a:rPr lang="en-US" sz="4500" b="1" dirty="0"/>
              <a:t>Dizziness / Vertigo,</a:t>
            </a:r>
            <a:br>
              <a:rPr lang="en-US" sz="4500" b="1" dirty="0"/>
            </a:br>
            <a:r>
              <a:rPr lang="en-US" sz="4500" b="1" dirty="0"/>
              <a:t>HINTS Testing &amp; the</a:t>
            </a:r>
            <a:br>
              <a:rPr lang="en-US" sz="4500" b="1" dirty="0"/>
            </a:br>
            <a:r>
              <a:rPr lang="en-US" sz="4500" b="1" dirty="0"/>
              <a:t>Medical Literature:</a:t>
            </a:r>
            <a:br>
              <a:rPr lang="en-US" sz="4500" b="1" dirty="0"/>
            </a:br>
            <a:r>
              <a:rPr lang="en-US" sz="4500" b="1" i="1" dirty="0">
                <a:solidFill>
                  <a:srgbClr val="FF0000"/>
                </a:solidFill>
              </a:rPr>
              <a:t>FERNE National </a:t>
            </a:r>
            <a:br>
              <a:rPr lang="en-US" sz="4500" b="1" i="1" dirty="0">
                <a:solidFill>
                  <a:srgbClr val="FF0000"/>
                </a:solidFill>
              </a:rPr>
            </a:br>
            <a:r>
              <a:rPr lang="en-US" sz="4500" b="1" i="1" dirty="0">
                <a:solidFill>
                  <a:srgbClr val="FF0000"/>
                </a:solidFill>
              </a:rPr>
              <a:t>Journal Club</a:t>
            </a:r>
            <a:endParaRPr sz="4500" b="1" i="1" dirty="0">
              <a:solidFill>
                <a:srgbClr val="FF0000"/>
              </a:solidFill>
            </a:endParaRPr>
          </a:p>
        </p:txBody>
      </p:sp>
    </p:spTree>
    <p:extLst>
      <p:ext uri="{BB962C8B-B14F-4D97-AF65-F5344CB8AC3E}">
        <p14:creationId xmlns:p14="http://schemas.microsoft.com/office/powerpoint/2010/main" val="6818225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42899" y="1655731"/>
            <a:ext cx="6172200" cy="857250"/>
          </a:xfrm>
        </p:spPr>
        <p:txBody>
          <a:bodyPr/>
          <a:lstStyle/>
          <a:p>
            <a:pPr eaLnBrk="1" hangingPunct="1"/>
            <a:r>
              <a:rPr lang="en-US" altLang="en-US" b="1" dirty="0"/>
              <a:t>HINTS vs. ABCD2 for Stroke / TIA</a:t>
            </a:r>
          </a:p>
        </p:txBody>
      </p:sp>
      <p:sp>
        <p:nvSpPr>
          <p:cNvPr id="27651" name="Rectangle 3"/>
          <p:cNvSpPr>
            <a:spLocks noGrp="1" noChangeArrowheads="1"/>
          </p:cNvSpPr>
          <p:nvPr>
            <p:ph idx="1"/>
          </p:nvPr>
        </p:nvSpPr>
        <p:spPr>
          <a:xfrm>
            <a:off x="2" y="2937760"/>
            <a:ext cx="6744809" cy="548390"/>
          </a:xfrm>
        </p:spPr>
        <p:txBody>
          <a:bodyPr/>
          <a:lstStyle/>
          <a:p>
            <a:pPr marL="85721" indent="0">
              <a:buNone/>
            </a:pPr>
            <a:r>
              <a:rPr lang="en-US" altLang="en-US" sz="2800" b="1" dirty="0"/>
              <a:t>HINTS plus new hearing loss = highest AUC.</a:t>
            </a:r>
          </a:p>
        </p:txBody>
      </p:sp>
      <p:cxnSp>
        <p:nvCxnSpPr>
          <p:cNvPr id="6" name="Straight Connector 5"/>
          <p:cNvCxnSpPr/>
          <p:nvPr/>
        </p:nvCxnSpPr>
        <p:spPr>
          <a:xfrm>
            <a:off x="571499" y="2872287"/>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5CE5610-F6E1-9E46-94F0-9C9FA081638D}"/>
              </a:ext>
            </a:extLst>
          </p:cNvPr>
          <p:cNvPicPr>
            <a:picLocks noChangeAspect="1"/>
          </p:cNvPicPr>
          <p:nvPr/>
        </p:nvPicPr>
        <p:blipFill>
          <a:blip r:embed="rId2"/>
          <a:stretch>
            <a:fillRect/>
          </a:stretch>
        </p:blipFill>
        <p:spPr>
          <a:xfrm>
            <a:off x="0" y="3428861"/>
            <a:ext cx="6858000" cy="3857625"/>
          </a:xfrm>
          <a:prstGeom prst="rect">
            <a:avLst/>
          </a:prstGeom>
        </p:spPr>
      </p:pic>
      <p:pic>
        <p:nvPicPr>
          <p:cNvPr id="4" name="Picture 3">
            <a:extLst>
              <a:ext uri="{FF2B5EF4-FFF2-40B4-BE49-F238E27FC236}">
                <a16:creationId xmlns:a16="http://schemas.microsoft.com/office/drawing/2014/main" id="{DE08F170-0E1E-48FA-A554-9D0FADD5DA26}"/>
              </a:ext>
            </a:extLst>
          </p:cNvPr>
          <p:cNvPicPr>
            <a:picLocks noChangeAspect="1"/>
          </p:cNvPicPr>
          <p:nvPr/>
        </p:nvPicPr>
        <p:blipFill>
          <a:blip r:embed="rId3"/>
          <a:stretch>
            <a:fillRect/>
          </a:stretch>
        </p:blipFill>
        <p:spPr>
          <a:xfrm>
            <a:off x="1265067" y="3628032"/>
            <a:ext cx="2163932" cy="2510241"/>
          </a:xfrm>
          <a:prstGeom prst="rect">
            <a:avLst/>
          </a:prstGeom>
        </p:spPr>
      </p:pic>
      <p:sp>
        <p:nvSpPr>
          <p:cNvPr id="10" name="TextBox 9">
            <a:extLst>
              <a:ext uri="{FF2B5EF4-FFF2-40B4-BE49-F238E27FC236}">
                <a16:creationId xmlns:a16="http://schemas.microsoft.com/office/drawing/2014/main" id="{0551E412-8F63-F1E8-A14B-F56DA877886D}"/>
              </a:ext>
            </a:extLst>
          </p:cNvPr>
          <p:cNvSpPr txBox="1"/>
          <p:nvPr/>
        </p:nvSpPr>
        <p:spPr>
          <a:xfrm>
            <a:off x="-1" y="4104803"/>
            <a:ext cx="1105271" cy="2585323"/>
          </a:xfrm>
          <a:prstGeom prst="rect">
            <a:avLst/>
          </a:prstGeom>
          <a:noFill/>
        </p:spPr>
        <p:txBody>
          <a:bodyPr wrap="square">
            <a:spAutoFit/>
          </a:bodyPr>
          <a:lstStyle/>
          <a:p>
            <a:pPr defTabSz="685766">
              <a:defRPr/>
            </a:pPr>
            <a:r>
              <a:rPr lang="en-US" sz="1800" dirty="0">
                <a:solidFill>
                  <a:srgbClr val="FFFFFF"/>
                </a:solidFill>
              </a:rPr>
              <a:t>HINTS +</a:t>
            </a:r>
          </a:p>
          <a:p>
            <a:pPr defTabSz="685766">
              <a:defRPr/>
            </a:pPr>
            <a:endParaRPr lang="en-US" sz="1800" dirty="0">
              <a:solidFill>
                <a:srgbClr val="FFFFFF"/>
              </a:solidFill>
            </a:endParaRPr>
          </a:p>
          <a:p>
            <a:pPr defTabSz="685766">
              <a:defRPr/>
            </a:pPr>
            <a:r>
              <a:rPr lang="en-US" sz="1800" dirty="0">
                <a:solidFill>
                  <a:srgbClr val="FFFFFF"/>
                </a:solidFill>
              </a:rPr>
              <a:t>AUC is all signal, no noise!</a:t>
            </a:r>
          </a:p>
          <a:p>
            <a:pPr defTabSz="685766">
              <a:defRPr/>
            </a:pPr>
            <a:r>
              <a:rPr lang="en-US" sz="1800" dirty="0">
                <a:solidFill>
                  <a:srgbClr val="FFFFFF"/>
                </a:solidFill>
              </a:rPr>
              <a:t>(Yellow curve.)</a:t>
            </a:r>
          </a:p>
        </p:txBody>
      </p:sp>
      <mc:AlternateContent xmlns:mc="http://schemas.openxmlformats.org/markup-compatibility/2006">
        <mc:Choice xmlns:p14="http://schemas.microsoft.com/office/powerpoint/2010/main" Requires="p14">
          <p:contentPart p14:bwMode="auto" r:id="rId4">
            <p14:nvContentPartPr>
              <p14:cNvPr id="11" name="Ink 10">
                <a:extLst>
                  <a:ext uri="{FF2B5EF4-FFF2-40B4-BE49-F238E27FC236}">
                    <a16:creationId xmlns:a16="http://schemas.microsoft.com/office/drawing/2014/main" id="{97AB667B-8829-941D-5BD5-7C2B504E3A94}"/>
                  </a:ext>
                </a:extLst>
              </p14:cNvPr>
              <p14:cNvContentPartPr/>
              <p14:nvPr/>
            </p14:nvContentPartPr>
            <p14:xfrm>
              <a:off x="1797492" y="3844193"/>
              <a:ext cx="1058400" cy="1038960"/>
            </p14:xfrm>
          </p:contentPart>
        </mc:Choice>
        <mc:Fallback>
          <p:pic>
            <p:nvPicPr>
              <p:cNvPr id="11" name="Ink 10">
                <a:extLst>
                  <a:ext uri="{FF2B5EF4-FFF2-40B4-BE49-F238E27FC236}">
                    <a16:creationId xmlns:a16="http://schemas.microsoft.com/office/drawing/2014/main" id="{97AB667B-8829-941D-5BD5-7C2B504E3A94}"/>
                  </a:ext>
                </a:extLst>
              </p:cNvPr>
              <p:cNvPicPr/>
              <p:nvPr/>
            </p:nvPicPr>
            <p:blipFill>
              <a:blip r:embed="rId5"/>
              <a:stretch>
                <a:fillRect/>
              </a:stretch>
            </p:blipFill>
            <p:spPr>
              <a:xfrm>
                <a:off x="1761492" y="3772193"/>
                <a:ext cx="1130040" cy="1182600"/>
              </a:xfrm>
              <a:prstGeom prst="rect">
                <a:avLst/>
              </a:prstGeom>
            </p:spPr>
          </p:pic>
        </mc:Fallback>
      </mc:AlternateContent>
    </p:spTree>
    <p:extLst>
      <p:ext uri="{BB962C8B-B14F-4D97-AF65-F5344CB8AC3E}">
        <p14:creationId xmlns:p14="http://schemas.microsoft.com/office/powerpoint/2010/main" val="27924090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91173" y="1788561"/>
            <a:ext cx="6172200" cy="857250"/>
          </a:xfrm>
        </p:spPr>
        <p:txBody>
          <a:bodyPr/>
          <a:lstStyle/>
          <a:p>
            <a:pPr eaLnBrk="1" hangingPunct="1"/>
            <a:r>
              <a:rPr lang="en-US" altLang="en-US" b="1" dirty="0"/>
              <a:t>HINTS +, Imaging, </a:t>
            </a:r>
            <a:br>
              <a:rPr lang="en-US" altLang="en-US" b="1" dirty="0"/>
            </a:br>
            <a:r>
              <a:rPr lang="en-US" altLang="en-US" b="1" dirty="0"/>
              <a:t>and Disposition</a:t>
            </a:r>
          </a:p>
        </p:txBody>
      </p:sp>
      <p:sp>
        <p:nvSpPr>
          <p:cNvPr id="27651" name="Rectangle 3"/>
          <p:cNvSpPr>
            <a:spLocks noGrp="1" noChangeArrowheads="1"/>
          </p:cNvSpPr>
          <p:nvPr>
            <p:ph idx="1"/>
          </p:nvPr>
        </p:nvSpPr>
        <p:spPr>
          <a:xfrm>
            <a:off x="0" y="3002848"/>
            <a:ext cx="6744809" cy="548390"/>
          </a:xfrm>
        </p:spPr>
        <p:txBody>
          <a:bodyPr/>
          <a:lstStyle/>
          <a:p>
            <a:pPr marL="85721" indent="0">
              <a:buNone/>
            </a:pPr>
            <a:r>
              <a:rPr lang="en-US" altLang="en-US" sz="2400" b="1" dirty="0"/>
              <a:t>HINTS +, </a:t>
            </a:r>
            <a:r>
              <a:rPr lang="en-US" altLang="en-US" sz="2400" b="1" i="1" dirty="0"/>
              <a:t>SEND HIM ON HOME SAFE </a:t>
            </a:r>
            <a:r>
              <a:rPr lang="en-US" altLang="en-US" sz="2400" b="1" dirty="0"/>
              <a:t>MNEUMONIC.</a:t>
            </a:r>
          </a:p>
        </p:txBody>
      </p:sp>
      <p:cxnSp>
        <p:nvCxnSpPr>
          <p:cNvPr id="6" name="Straight Connector 5"/>
          <p:cNvCxnSpPr/>
          <p:nvPr/>
        </p:nvCxnSpPr>
        <p:spPr>
          <a:xfrm>
            <a:off x="571499" y="2872287"/>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551E412-8F63-F1E8-A14B-F56DA877886D}"/>
              </a:ext>
            </a:extLst>
          </p:cNvPr>
          <p:cNvSpPr txBox="1"/>
          <p:nvPr/>
        </p:nvSpPr>
        <p:spPr>
          <a:xfrm>
            <a:off x="238033" y="3503520"/>
            <a:ext cx="6268745" cy="3416320"/>
          </a:xfrm>
          <a:prstGeom prst="rect">
            <a:avLst/>
          </a:prstGeom>
          <a:noFill/>
        </p:spPr>
        <p:txBody>
          <a:bodyPr wrap="square">
            <a:spAutoFit/>
          </a:bodyPr>
          <a:lstStyle/>
          <a:p>
            <a:pPr marL="257162" indent="-257162" defTabSz="685766">
              <a:buFont typeface="Arial" panose="020B0604020202020204" pitchFamily="34" charset="0"/>
              <a:buChar char="•"/>
              <a:defRPr/>
            </a:pPr>
            <a:r>
              <a:rPr lang="en-US" sz="1800" b="1" dirty="0"/>
              <a:t>‘S.E.N.D. H.I.M. O.N. H.O.M.E. S.A.F.E.’ </a:t>
            </a:r>
          </a:p>
          <a:p>
            <a:pPr marL="257162" lvl="3" indent="-257162">
              <a:buFont typeface="Arial" panose="020B0604020202020204" pitchFamily="34" charset="0"/>
              <a:buChar char="•"/>
              <a:defRPr/>
            </a:pPr>
            <a:r>
              <a:rPr lang="en-US" sz="1800" dirty="0">
                <a:highlight>
                  <a:srgbClr val="FFFF00"/>
                </a:highlight>
              </a:rPr>
              <a:t>S</a:t>
            </a:r>
            <a:r>
              <a:rPr lang="en-US" sz="1800" dirty="0"/>
              <a:t>traight </a:t>
            </a:r>
            <a:r>
              <a:rPr lang="en-US" sz="1800" dirty="0">
                <a:highlight>
                  <a:srgbClr val="FFFF00"/>
                </a:highlight>
              </a:rPr>
              <a:t>E</a:t>
            </a:r>
            <a:r>
              <a:rPr lang="en-US" sz="1800" dirty="0"/>
              <a:t>yes [no skew]; </a:t>
            </a:r>
          </a:p>
          <a:p>
            <a:pPr marL="257162" indent="-257162" defTabSz="685766">
              <a:buFont typeface="Arial" panose="020B0604020202020204" pitchFamily="34" charset="0"/>
              <a:buChar char="•"/>
              <a:defRPr/>
            </a:pPr>
            <a:r>
              <a:rPr lang="en-US" sz="1800" dirty="0">
                <a:highlight>
                  <a:srgbClr val="FFFF00"/>
                </a:highlight>
              </a:rPr>
              <a:t>N</a:t>
            </a:r>
            <a:r>
              <a:rPr lang="en-US" sz="1800" dirty="0"/>
              <a:t>o </a:t>
            </a:r>
            <a:r>
              <a:rPr lang="en-US" sz="1800" dirty="0">
                <a:highlight>
                  <a:srgbClr val="FFFF00"/>
                </a:highlight>
              </a:rPr>
              <a:t>D</a:t>
            </a:r>
            <a:r>
              <a:rPr lang="en-US" sz="1800" dirty="0"/>
              <a:t>eafness [no new hearing loss]; </a:t>
            </a:r>
          </a:p>
          <a:p>
            <a:pPr marL="257162" indent="-257162" defTabSz="685766">
              <a:buFont typeface="Arial" panose="020B0604020202020204" pitchFamily="34" charset="0"/>
              <a:buChar char="•"/>
              <a:defRPr/>
            </a:pPr>
            <a:r>
              <a:rPr lang="en-US" sz="1800" dirty="0">
                <a:highlight>
                  <a:srgbClr val="FFFF00"/>
                </a:highlight>
              </a:rPr>
              <a:t>H</a:t>
            </a:r>
            <a:r>
              <a:rPr lang="en-US" sz="1800" dirty="0"/>
              <a:t>ead </a:t>
            </a:r>
            <a:r>
              <a:rPr lang="en-US" sz="1800" dirty="0">
                <a:highlight>
                  <a:srgbClr val="FFFF00"/>
                </a:highlight>
              </a:rPr>
              <a:t>I</a:t>
            </a:r>
            <a:r>
              <a:rPr lang="en-US" sz="1800" dirty="0"/>
              <a:t>mpulse </a:t>
            </a:r>
            <a:r>
              <a:rPr lang="en-US" sz="1800" dirty="0">
                <a:highlight>
                  <a:srgbClr val="FFFF00"/>
                </a:highlight>
              </a:rPr>
              <a:t>M</a:t>
            </a:r>
            <a:r>
              <a:rPr lang="en-US" sz="1800" dirty="0"/>
              <a:t>isses [unilaterally abnormal]; </a:t>
            </a:r>
          </a:p>
          <a:p>
            <a:pPr marL="257162" indent="-257162" defTabSz="685766">
              <a:buFont typeface="Arial" panose="020B0604020202020204" pitchFamily="34" charset="0"/>
              <a:buChar char="•"/>
              <a:defRPr/>
            </a:pPr>
            <a:r>
              <a:rPr lang="en-US" sz="1800" dirty="0">
                <a:highlight>
                  <a:srgbClr val="FFFF00"/>
                </a:highlight>
              </a:rPr>
              <a:t>O</a:t>
            </a:r>
            <a:r>
              <a:rPr lang="en-US" sz="1800" dirty="0"/>
              <a:t>ne-way </a:t>
            </a:r>
            <a:r>
              <a:rPr lang="en-US" sz="1800" dirty="0">
                <a:highlight>
                  <a:srgbClr val="FFFF00"/>
                </a:highlight>
              </a:rPr>
              <a:t>N</a:t>
            </a:r>
            <a:r>
              <a:rPr lang="en-US" sz="1800" dirty="0"/>
              <a:t>ystagmus [predominantly horizontal, direction fixed in all gaze positions]; </a:t>
            </a:r>
          </a:p>
          <a:p>
            <a:pPr marL="257162" indent="-257162" defTabSz="685766">
              <a:buFont typeface="Arial" panose="020B0604020202020204" pitchFamily="34" charset="0"/>
              <a:buChar char="•"/>
              <a:defRPr/>
            </a:pPr>
            <a:r>
              <a:rPr lang="en-US" sz="1800" dirty="0">
                <a:highlight>
                  <a:srgbClr val="FFFF00"/>
                </a:highlight>
              </a:rPr>
              <a:t>H</a:t>
            </a:r>
            <a:r>
              <a:rPr lang="en-US" sz="1800" dirty="0"/>
              <a:t>ealthy </a:t>
            </a:r>
            <a:r>
              <a:rPr lang="en-US" sz="1800" dirty="0" err="1">
                <a:highlight>
                  <a:srgbClr val="FFFF00"/>
                </a:highlight>
              </a:rPr>
              <a:t>O</a:t>
            </a:r>
            <a:r>
              <a:rPr lang="en-US" sz="1800" dirty="0" err="1"/>
              <a:t>tic</a:t>
            </a:r>
            <a:r>
              <a:rPr lang="en-US" sz="1800" dirty="0"/>
              <a:t> and </a:t>
            </a:r>
            <a:r>
              <a:rPr lang="en-US" sz="1800" dirty="0">
                <a:highlight>
                  <a:srgbClr val="FFFF00"/>
                </a:highlight>
              </a:rPr>
              <a:t>M</a:t>
            </a:r>
            <a:r>
              <a:rPr lang="en-US" sz="1800" dirty="0"/>
              <a:t>astoid </a:t>
            </a:r>
            <a:r>
              <a:rPr lang="en-US" sz="1800" dirty="0">
                <a:highlight>
                  <a:srgbClr val="FFFF00"/>
                </a:highlight>
              </a:rPr>
              <a:t>E</a:t>
            </a:r>
            <a:r>
              <a:rPr lang="en-US" sz="1800" dirty="0"/>
              <a:t>xam [pearly tympanic membranes; no pimples, pus, perforation, or pain on palpation of mastoid]; </a:t>
            </a:r>
          </a:p>
          <a:p>
            <a:pPr marL="257162" indent="-257162" defTabSz="685766">
              <a:buFont typeface="Arial" panose="020B0604020202020204" pitchFamily="34" charset="0"/>
              <a:buChar char="•"/>
              <a:defRPr/>
            </a:pPr>
            <a:r>
              <a:rPr lang="en-US" sz="1800" dirty="0">
                <a:highlight>
                  <a:srgbClr val="FFFF00"/>
                </a:highlight>
              </a:rPr>
              <a:t>S</a:t>
            </a:r>
            <a:r>
              <a:rPr lang="en-US" sz="1800" dirty="0"/>
              <a:t>tands </a:t>
            </a:r>
            <a:r>
              <a:rPr lang="en-US" sz="1800" dirty="0">
                <a:highlight>
                  <a:srgbClr val="FFFF00"/>
                </a:highlight>
              </a:rPr>
              <a:t>A</a:t>
            </a:r>
            <a:r>
              <a:rPr lang="en-US" sz="1800" dirty="0"/>
              <a:t>lone [able to stand without holding on to another person or object]; </a:t>
            </a:r>
          </a:p>
          <a:p>
            <a:pPr marL="257162" indent="-257162" defTabSz="685766">
              <a:buFont typeface="Arial" panose="020B0604020202020204" pitchFamily="34" charset="0"/>
              <a:buChar char="•"/>
              <a:defRPr/>
            </a:pPr>
            <a:r>
              <a:rPr lang="en-US" sz="1800" dirty="0">
                <a:highlight>
                  <a:srgbClr val="FFFF00"/>
                </a:highlight>
              </a:rPr>
              <a:t>F</a:t>
            </a:r>
            <a:r>
              <a:rPr lang="en-US" sz="1800" dirty="0"/>
              <a:t>ace </a:t>
            </a:r>
            <a:r>
              <a:rPr lang="en-US" sz="1800" dirty="0">
                <a:highlight>
                  <a:srgbClr val="FFFF00"/>
                </a:highlight>
              </a:rPr>
              <a:t>E</a:t>
            </a:r>
            <a:r>
              <a:rPr lang="en-US" sz="1800" dirty="0"/>
              <a:t>ven [no facial palsy or weakness].</a:t>
            </a:r>
            <a:endParaRPr lang="en-US" sz="1800" dirty="0">
              <a:solidFill>
                <a:srgbClr val="FFFFFF"/>
              </a:solidFill>
            </a:endParaRPr>
          </a:p>
        </p:txBody>
      </p:sp>
    </p:spTree>
    <p:extLst>
      <p:ext uri="{BB962C8B-B14F-4D97-AF65-F5344CB8AC3E}">
        <p14:creationId xmlns:p14="http://schemas.microsoft.com/office/powerpoint/2010/main" val="127024421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42900" y="1701807"/>
            <a:ext cx="6172200" cy="857250"/>
          </a:xfrm>
        </p:spPr>
        <p:txBody>
          <a:bodyPr/>
          <a:lstStyle/>
          <a:p>
            <a:pPr eaLnBrk="1" hangingPunct="1"/>
            <a:r>
              <a:rPr lang="en-US" altLang="en-US" b="1" dirty="0"/>
              <a:t>Nystagmus and </a:t>
            </a:r>
            <a:br>
              <a:rPr lang="en-US" altLang="en-US" b="1" dirty="0"/>
            </a:br>
            <a:r>
              <a:rPr lang="en-US" altLang="en-US" b="1" dirty="0"/>
              <a:t>Posterior Stroke</a:t>
            </a:r>
          </a:p>
        </p:txBody>
      </p:sp>
      <p:sp>
        <p:nvSpPr>
          <p:cNvPr id="27651" name="Rectangle 3"/>
          <p:cNvSpPr>
            <a:spLocks noGrp="1" noChangeArrowheads="1"/>
          </p:cNvSpPr>
          <p:nvPr>
            <p:ph idx="1"/>
          </p:nvPr>
        </p:nvSpPr>
        <p:spPr>
          <a:xfrm>
            <a:off x="113190" y="2849845"/>
            <a:ext cx="6525088" cy="548390"/>
          </a:xfrm>
        </p:spPr>
        <p:txBody>
          <a:bodyPr/>
          <a:lstStyle/>
          <a:p>
            <a:pPr marL="85721" indent="0">
              <a:buNone/>
            </a:pPr>
            <a:r>
              <a:rPr lang="en-US" altLang="en-US" sz="2400" b="1" dirty="0"/>
              <a:t>Nystagmus can’t be used alone for stroke Dx.</a:t>
            </a:r>
          </a:p>
        </p:txBody>
      </p:sp>
      <p:cxnSp>
        <p:nvCxnSpPr>
          <p:cNvPr id="6" name="Straight Connector 5"/>
          <p:cNvCxnSpPr/>
          <p:nvPr/>
        </p:nvCxnSpPr>
        <p:spPr>
          <a:xfrm>
            <a:off x="571499" y="2774827"/>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BC4D85-BBC9-0BA9-9770-1754AD071300}"/>
              </a:ext>
            </a:extLst>
          </p:cNvPr>
          <p:cNvPicPr>
            <a:picLocks noChangeAspect="1"/>
          </p:cNvPicPr>
          <p:nvPr/>
        </p:nvPicPr>
        <p:blipFill>
          <a:blip r:embed="rId2"/>
          <a:stretch>
            <a:fillRect/>
          </a:stretch>
        </p:blipFill>
        <p:spPr>
          <a:xfrm>
            <a:off x="-13316" y="3374867"/>
            <a:ext cx="6758126" cy="3801446"/>
          </a:xfrm>
          <a:prstGeom prst="rect">
            <a:avLst/>
          </a:prstGeom>
        </p:spPr>
      </p:pic>
      <p:sp>
        <p:nvSpPr>
          <p:cNvPr id="4" name="TextBox 3">
            <a:extLst>
              <a:ext uri="{FF2B5EF4-FFF2-40B4-BE49-F238E27FC236}">
                <a16:creationId xmlns:a16="http://schemas.microsoft.com/office/drawing/2014/main" id="{78920418-93D1-04C0-D8DB-14CFD11AA96B}"/>
              </a:ext>
            </a:extLst>
          </p:cNvPr>
          <p:cNvSpPr txBox="1"/>
          <p:nvPr/>
        </p:nvSpPr>
        <p:spPr>
          <a:xfrm>
            <a:off x="2156" y="4190678"/>
            <a:ext cx="1226172" cy="1131079"/>
          </a:xfrm>
          <a:prstGeom prst="rect">
            <a:avLst/>
          </a:prstGeom>
          <a:noFill/>
        </p:spPr>
        <p:txBody>
          <a:bodyPr wrap="square" rtlCol="0">
            <a:spAutoFit/>
          </a:bodyPr>
          <a:lstStyle/>
          <a:p>
            <a:r>
              <a:rPr lang="en-US" sz="1350" dirty="0">
                <a:solidFill>
                  <a:schemeClr val="bg1"/>
                </a:solidFill>
              </a:rPr>
              <a:t>Nystagmus is often absent in central etiology vertigo.</a:t>
            </a:r>
          </a:p>
        </p:txBody>
      </p:sp>
      <p:sp>
        <p:nvSpPr>
          <p:cNvPr id="8" name="TextBox 7">
            <a:extLst>
              <a:ext uri="{FF2B5EF4-FFF2-40B4-BE49-F238E27FC236}">
                <a16:creationId xmlns:a16="http://schemas.microsoft.com/office/drawing/2014/main" id="{318D7B04-5080-2FA7-F4DE-3A9FFC14A83F}"/>
              </a:ext>
            </a:extLst>
          </p:cNvPr>
          <p:cNvSpPr txBox="1"/>
          <p:nvPr/>
        </p:nvSpPr>
        <p:spPr>
          <a:xfrm>
            <a:off x="5539666" y="4190678"/>
            <a:ext cx="1098612" cy="1754326"/>
          </a:xfrm>
          <a:prstGeom prst="rect">
            <a:avLst/>
          </a:prstGeom>
          <a:noFill/>
        </p:spPr>
        <p:txBody>
          <a:bodyPr wrap="square">
            <a:spAutoFit/>
          </a:bodyPr>
          <a:lstStyle/>
          <a:p>
            <a:r>
              <a:rPr lang="en-US" sz="1350" dirty="0">
                <a:solidFill>
                  <a:schemeClr val="bg1"/>
                </a:solidFill>
              </a:rPr>
              <a:t>“Peripheral appearing” nystagmus can be seen in central etiology vertigo.</a:t>
            </a:r>
          </a:p>
        </p:txBody>
      </p:sp>
    </p:spTree>
    <p:extLst>
      <p:ext uri="{BB962C8B-B14F-4D97-AF65-F5344CB8AC3E}">
        <p14:creationId xmlns:p14="http://schemas.microsoft.com/office/powerpoint/2010/main" val="12814276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9508" y="2000250"/>
            <a:ext cx="6172200" cy="857250"/>
          </a:xfrm>
        </p:spPr>
        <p:txBody>
          <a:bodyPr/>
          <a:lstStyle/>
          <a:p>
            <a:pPr eaLnBrk="1" hangingPunct="1"/>
            <a:r>
              <a:rPr lang="en-US" altLang="en-US" sz="3000" b="1" dirty="0"/>
              <a:t>Acute Truncal Ataxia and Nystagmus</a:t>
            </a:r>
          </a:p>
        </p:txBody>
      </p:sp>
      <p:sp>
        <p:nvSpPr>
          <p:cNvPr id="27651" name="Rectangle 3"/>
          <p:cNvSpPr>
            <a:spLocks noGrp="1" noChangeArrowheads="1"/>
          </p:cNvSpPr>
          <p:nvPr>
            <p:ph idx="1"/>
          </p:nvPr>
        </p:nvSpPr>
        <p:spPr>
          <a:xfrm>
            <a:off x="166457" y="2827901"/>
            <a:ext cx="6585013" cy="548390"/>
          </a:xfrm>
        </p:spPr>
        <p:txBody>
          <a:bodyPr/>
          <a:lstStyle/>
          <a:p>
            <a:pPr marL="85721" indent="0">
              <a:buNone/>
            </a:pPr>
            <a:r>
              <a:rPr lang="en-US" altLang="en-US" sz="2700" b="1" dirty="0"/>
              <a:t>HINTS plus an exam for truncal ataxia is key.</a:t>
            </a:r>
          </a:p>
        </p:txBody>
      </p:sp>
      <p:cxnSp>
        <p:nvCxnSpPr>
          <p:cNvPr id="6" name="Straight Connector 5"/>
          <p:cNvCxnSpPr/>
          <p:nvPr/>
        </p:nvCxnSpPr>
        <p:spPr>
          <a:xfrm>
            <a:off x="618108" y="2688269"/>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03C2906-E00B-70A0-6307-E8C0A8DD3B97}"/>
              </a:ext>
            </a:extLst>
          </p:cNvPr>
          <p:cNvPicPr>
            <a:picLocks noChangeAspect="1"/>
          </p:cNvPicPr>
          <p:nvPr/>
        </p:nvPicPr>
        <p:blipFill>
          <a:blip r:embed="rId2"/>
          <a:stretch>
            <a:fillRect/>
          </a:stretch>
        </p:blipFill>
        <p:spPr>
          <a:xfrm>
            <a:off x="106533" y="3405975"/>
            <a:ext cx="6644936" cy="3737777"/>
          </a:xfrm>
          <a:prstGeom prst="rect">
            <a:avLst/>
          </a:prstGeom>
        </p:spPr>
      </p:pic>
      <p:sp>
        <p:nvSpPr>
          <p:cNvPr id="4" name="TextBox 3">
            <a:extLst>
              <a:ext uri="{FF2B5EF4-FFF2-40B4-BE49-F238E27FC236}">
                <a16:creationId xmlns:a16="http://schemas.microsoft.com/office/drawing/2014/main" id="{20F210D8-F4A7-54F5-97F7-A0A21B9AA933}"/>
              </a:ext>
            </a:extLst>
          </p:cNvPr>
          <p:cNvSpPr txBox="1"/>
          <p:nvPr/>
        </p:nvSpPr>
        <p:spPr>
          <a:xfrm>
            <a:off x="166456" y="3744713"/>
            <a:ext cx="1512819" cy="3162404"/>
          </a:xfrm>
          <a:prstGeom prst="rect">
            <a:avLst/>
          </a:prstGeom>
          <a:noFill/>
        </p:spPr>
        <p:txBody>
          <a:bodyPr wrap="square" rtlCol="0">
            <a:spAutoFit/>
          </a:bodyPr>
          <a:lstStyle/>
          <a:p>
            <a:r>
              <a:rPr lang="en-US" sz="1050" dirty="0"/>
              <a:t>Isolated acute truncal ataxia of central etiology may occur in the absence of nystagmus. </a:t>
            </a:r>
          </a:p>
          <a:p>
            <a:endParaRPr lang="en-US" sz="1050" dirty="0"/>
          </a:p>
          <a:p>
            <a:r>
              <a:rPr lang="en-US" sz="1050" dirty="0"/>
              <a:t>95 acute vertigo patients.</a:t>
            </a:r>
          </a:p>
          <a:p>
            <a:endParaRPr lang="en-US" sz="1050" dirty="0"/>
          </a:p>
          <a:p>
            <a:r>
              <a:rPr lang="en-US" sz="1050" dirty="0">
                <a:highlight>
                  <a:srgbClr val="FFFF00"/>
                </a:highlight>
              </a:rPr>
              <a:t>15% of patients had no nystagmus but did have ataxia.</a:t>
            </a:r>
          </a:p>
          <a:p>
            <a:endParaRPr lang="en-US" sz="1050" dirty="0"/>
          </a:p>
          <a:p>
            <a:r>
              <a:rPr lang="en-US" sz="1050" dirty="0"/>
              <a:t>Stroke syndromes of post inf cerebellar art (PICA), ant inf cerebellar art (AICA), and sup cerebellar art (SCA).</a:t>
            </a:r>
          </a:p>
        </p:txBody>
      </p:sp>
      <p:sp>
        <p:nvSpPr>
          <p:cNvPr id="8" name="TextBox 7">
            <a:extLst>
              <a:ext uri="{FF2B5EF4-FFF2-40B4-BE49-F238E27FC236}">
                <a16:creationId xmlns:a16="http://schemas.microsoft.com/office/drawing/2014/main" id="{850EAA9A-08FE-C5F9-9F1A-D29D8B34F220}"/>
              </a:ext>
            </a:extLst>
          </p:cNvPr>
          <p:cNvSpPr txBox="1"/>
          <p:nvPr/>
        </p:nvSpPr>
        <p:spPr>
          <a:xfrm>
            <a:off x="5333260" y="3811920"/>
            <a:ext cx="1358285" cy="3162404"/>
          </a:xfrm>
          <a:prstGeom prst="rect">
            <a:avLst/>
          </a:prstGeom>
          <a:noFill/>
        </p:spPr>
        <p:txBody>
          <a:bodyPr wrap="square">
            <a:spAutoFit/>
          </a:bodyPr>
          <a:lstStyle/>
          <a:p>
            <a:pPr defTabSz="685766">
              <a:defRPr/>
            </a:pPr>
            <a:r>
              <a:rPr lang="en-US" sz="1050" dirty="0"/>
              <a:t>Thalamic and cerebral strokes seen.</a:t>
            </a:r>
          </a:p>
          <a:p>
            <a:pPr defTabSz="685766">
              <a:defRPr/>
            </a:pPr>
            <a:endParaRPr lang="en-US" sz="1050" dirty="0"/>
          </a:p>
          <a:p>
            <a:pPr defTabSz="685766">
              <a:defRPr/>
            </a:pPr>
            <a:r>
              <a:rPr lang="en-US" sz="1050" dirty="0"/>
              <a:t>Multiple sclerosis (MS) noted.</a:t>
            </a:r>
          </a:p>
          <a:p>
            <a:pPr defTabSz="685766">
              <a:defRPr/>
            </a:pPr>
            <a:endParaRPr lang="en-US" sz="1050" dirty="0"/>
          </a:p>
          <a:p>
            <a:pPr defTabSz="685766">
              <a:defRPr/>
            </a:pPr>
            <a:r>
              <a:rPr lang="en-US" sz="1050" dirty="0"/>
              <a:t>Cerebellar tumor noted.</a:t>
            </a:r>
          </a:p>
          <a:p>
            <a:pPr defTabSz="685766">
              <a:defRPr/>
            </a:pPr>
            <a:endParaRPr lang="en-US" sz="1050" dirty="0"/>
          </a:p>
          <a:p>
            <a:pPr defTabSz="685766">
              <a:defRPr/>
            </a:pPr>
            <a:r>
              <a:rPr lang="en-US" sz="1050" dirty="0"/>
              <a:t>Oculomotor exam did not detect all central lesions.</a:t>
            </a:r>
          </a:p>
          <a:p>
            <a:pPr defTabSz="685766">
              <a:defRPr/>
            </a:pPr>
            <a:endParaRPr lang="en-US" sz="1050" dirty="0"/>
          </a:p>
          <a:p>
            <a:pPr defTabSz="685766">
              <a:defRPr/>
            </a:pPr>
            <a:r>
              <a:rPr lang="en-US" sz="1050" dirty="0">
                <a:highlight>
                  <a:srgbClr val="FFFF00"/>
                </a:highlight>
              </a:rPr>
              <a:t>HINTS exam must be supplemented by neuro exam to include search for truncal ataxia.</a:t>
            </a:r>
          </a:p>
        </p:txBody>
      </p:sp>
    </p:spTree>
    <p:extLst>
      <p:ext uri="{BB962C8B-B14F-4D97-AF65-F5344CB8AC3E}">
        <p14:creationId xmlns:p14="http://schemas.microsoft.com/office/powerpoint/2010/main" val="2348354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b="1" dirty="0"/>
              <a:t>Dizziness</a:t>
            </a:r>
          </a:p>
        </p:txBody>
      </p:sp>
      <p:sp>
        <p:nvSpPr>
          <p:cNvPr id="27651" name="Rectangle 3"/>
          <p:cNvSpPr>
            <a:spLocks noGrp="1" noChangeArrowheads="1"/>
          </p:cNvSpPr>
          <p:nvPr>
            <p:ph idx="1"/>
          </p:nvPr>
        </p:nvSpPr>
        <p:spPr>
          <a:xfrm>
            <a:off x="342900" y="1999195"/>
            <a:ext cx="6172200" cy="3394472"/>
          </a:xfrm>
        </p:spPr>
        <p:txBody>
          <a:bodyPr/>
          <a:lstStyle/>
          <a:p>
            <a:r>
              <a:rPr lang="en-US" b="1" dirty="0"/>
              <a:t>dizzy</a:t>
            </a:r>
          </a:p>
          <a:p>
            <a:r>
              <a:rPr lang="en-US" b="1" dirty="0"/>
              <a:t>adjective</a:t>
            </a:r>
            <a:endParaRPr lang="en-US" dirty="0"/>
          </a:p>
          <a:p>
            <a:r>
              <a:rPr lang="en-US" dirty="0" err="1"/>
              <a:t>diz</a:t>
            </a:r>
            <a:r>
              <a:rPr lang="en-US" dirty="0"/>
              <a:t>·​</a:t>
            </a:r>
            <a:r>
              <a:rPr lang="en-US" dirty="0" err="1"/>
              <a:t>zy</a:t>
            </a:r>
            <a:r>
              <a:rPr lang="en-US" dirty="0"/>
              <a:t> | \ ˈdi-</a:t>
            </a:r>
            <a:r>
              <a:rPr lang="en-US" dirty="0" err="1"/>
              <a:t>zē</a:t>
            </a:r>
            <a:r>
              <a:rPr lang="en-US" dirty="0"/>
              <a:t>  \</a:t>
            </a:r>
          </a:p>
          <a:p>
            <a:r>
              <a:rPr lang="en-US" cap="all" dirty="0">
                <a:hlinkClick r:id="rId2"/>
              </a:rPr>
              <a:t>FOOLISH</a:t>
            </a:r>
            <a:r>
              <a:rPr lang="en-US" dirty="0"/>
              <a:t>, </a:t>
            </a:r>
            <a:r>
              <a:rPr lang="en-US" cap="all" dirty="0">
                <a:hlinkClick r:id="rId3"/>
              </a:rPr>
              <a:t>SILLY</a:t>
            </a:r>
            <a:endParaRPr lang="en-US" dirty="0"/>
          </a:p>
          <a:p>
            <a:r>
              <a:rPr lang="en-US" dirty="0"/>
              <a:t>Having a </a:t>
            </a:r>
            <a:r>
              <a:rPr lang="en-US" i="1" dirty="0">
                <a:highlight>
                  <a:srgbClr val="FFFF00"/>
                </a:highlight>
              </a:rPr>
              <a:t>whirling sensation </a:t>
            </a:r>
            <a:r>
              <a:rPr lang="en-US" i="1" dirty="0"/>
              <a:t>in the head </a:t>
            </a:r>
            <a:r>
              <a:rPr lang="en-US" dirty="0"/>
              <a:t>with a </a:t>
            </a:r>
            <a:r>
              <a:rPr lang="en-US" i="1" dirty="0"/>
              <a:t>tendency to fall</a:t>
            </a:r>
          </a:p>
          <a:p>
            <a:r>
              <a:rPr lang="en-US" dirty="0"/>
              <a:t>Mentally </a:t>
            </a:r>
            <a:r>
              <a:rPr lang="en-US" dirty="0">
                <a:highlight>
                  <a:srgbClr val="FFFF00"/>
                </a:highlight>
              </a:rPr>
              <a:t>confused</a:t>
            </a:r>
          </a:p>
        </p:txBody>
      </p:sp>
      <p:cxnSp>
        <p:nvCxnSpPr>
          <p:cNvPr id="6" name="Straight Connector 5"/>
          <p:cNvCxnSpPr/>
          <p:nvPr/>
        </p:nvCxnSpPr>
        <p:spPr>
          <a:xfrm>
            <a:off x="721024" y="1671728"/>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7999" y="756709"/>
            <a:ext cx="738501"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49209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714DEE8-E1E0-544E-753E-012BE43FEFA8}"/>
              </a:ext>
            </a:extLst>
          </p:cNvPr>
          <p:cNvPicPr>
            <a:picLocks noChangeAspect="1"/>
          </p:cNvPicPr>
          <p:nvPr/>
        </p:nvPicPr>
        <p:blipFill>
          <a:blip r:embed="rId2"/>
          <a:stretch>
            <a:fillRect/>
          </a:stretch>
        </p:blipFill>
        <p:spPr>
          <a:xfrm>
            <a:off x="38890" y="3329877"/>
            <a:ext cx="6780223" cy="3813875"/>
          </a:xfrm>
          <a:prstGeom prst="rect">
            <a:avLst/>
          </a:prstGeom>
        </p:spPr>
      </p:pic>
      <p:sp>
        <p:nvSpPr>
          <p:cNvPr id="27650" name="Rectangle 2"/>
          <p:cNvSpPr>
            <a:spLocks noGrp="1" noChangeArrowheads="1"/>
          </p:cNvSpPr>
          <p:nvPr>
            <p:ph type="title"/>
          </p:nvPr>
        </p:nvSpPr>
        <p:spPr>
          <a:xfrm>
            <a:off x="342899" y="1836388"/>
            <a:ext cx="6172200" cy="857250"/>
          </a:xfrm>
        </p:spPr>
        <p:txBody>
          <a:bodyPr/>
          <a:lstStyle/>
          <a:p>
            <a:pPr eaLnBrk="1" hangingPunct="1"/>
            <a:r>
              <a:rPr lang="en-US" altLang="en-US" b="1" dirty="0"/>
              <a:t>HINTS Testing vs. MRI</a:t>
            </a:r>
          </a:p>
        </p:txBody>
      </p:sp>
      <p:sp>
        <p:nvSpPr>
          <p:cNvPr id="27651" name="Rectangle 3"/>
          <p:cNvSpPr>
            <a:spLocks noGrp="1" noChangeArrowheads="1"/>
          </p:cNvSpPr>
          <p:nvPr>
            <p:ph idx="1"/>
          </p:nvPr>
        </p:nvSpPr>
        <p:spPr>
          <a:xfrm>
            <a:off x="3" y="2781486"/>
            <a:ext cx="6857999" cy="548390"/>
          </a:xfrm>
        </p:spPr>
        <p:txBody>
          <a:bodyPr/>
          <a:lstStyle/>
          <a:p>
            <a:pPr marL="85721" indent="0">
              <a:buNone/>
            </a:pPr>
            <a:r>
              <a:rPr lang="en-US" altLang="en-US" sz="2250" b="1" dirty="0"/>
              <a:t>HINTS may detect early stroke before MR DWI changes. </a:t>
            </a:r>
          </a:p>
        </p:txBody>
      </p:sp>
      <p:cxnSp>
        <p:nvCxnSpPr>
          <p:cNvPr id="6" name="Straight Connector 5"/>
          <p:cNvCxnSpPr/>
          <p:nvPr/>
        </p:nvCxnSpPr>
        <p:spPr>
          <a:xfrm>
            <a:off x="571499" y="2693638"/>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C8B2C39-8CCD-B954-42A6-FF5275FAEB67}"/>
              </a:ext>
            </a:extLst>
          </p:cNvPr>
          <p:cNvSpPr txBox="1"/>
          <p:nvPr/>
        </p:nvSpPr>
        <p:spPr>
          <a:xfrm>
            <a:off x="5726098" y="3559658"/>
            <a:ext cx="1065320" cy="3970318"/>
          </a:xfrm>
          <a:prstGeom prst="rect">
            <a:avLst/>
          </a:prstGeom>
          <a:noFill/>
        </p:spPr>
        <p:txBody>
          <a:bodyPr wrap="square">
            <a:spAutoFit/>
          </a:bodyPr>
          <a:lstStyle/>
          <a:p>
            <a:pPr defTabSz="685766">
              <a:defRPr/>
            </a:pPr>
            <a:r>
              <a:rPr lang="en-US" sz="1200" dirty="0">
                <a:solidFill>
                  <a:srgbClr val="FFFFFF"/>
                </a:solidFill>
              </a:rPr>
              <a:t>Skew predicts brainstem in AVS patients.</a:t>
            </a:r>
          </a:p>
          <a:p>
            <a:pPr defTabSz="685766">
              <a:defRPr/>
            </a:pPr>
            <a:endParaRPr lang="en-US" sz="1200" dirty="0">
              <a:solidFill>
                <a:srgbClr val="FFFFFF"/>
              </a:solidFill>
            </a:endParaRPr>
          </a:p>
          <a:p>
            <a:pPr>
              <a:defRPr/>
            </a:pPr>
            <a:r>
              <a:rPr lang="en-US" sz="1200" dirty="0">
                <a:solidFill>
                  <a:srgbClr val="FFFFFF"/>
                </a:solidFill>
              </a:rPr>
              <a:t>Skew helped when HIT neg.</a:t>
            </a:r>
          </a:p>
          <a:p>
            <a:pPr defTabSz="685766">
              <a:defRPr/>
            </a:pPr>
            <a:endParaRPr lang="en-US" sz="1200" dirty="0">
              <a:solidFill>
                <a:srgbClr val="FFFFFF"/>
              </a:solidFill>
            </a:endParaRPr>
          </a:p>
          <a:p>
            <a:pPr defTabSz="685766">
              <a:defRPr/>
            </a:pPr>
            <a:r>
              <a:rPr lang="en-US" sz="1350" b="1" dirty="0">
                <a:solidFill>
                  <a:schemeClr val="tx1"/>
                </a:solidFill>
                <a:highlight>
                  <a:srgbClr val="FFFF00"/>
                </a:highlight>
              </a:rPr>
              <a:t>HINTS more sensitive than MR DWI early after posterior stroke.</a:t>
            </a:r>
          </a:p>
          <a:p>
            <a:pPr defTabSz="685766">
              <a:defRPr/>
            </a:pPr>
            <a:endParaRPr lang="en-US" sz="1200" dirty="0">
              <a:solidFill>
                <a:srgbClr val="FFFFFF"/>
              </a:solidFill>
            </a:endParaRPr>
          </a:p>
          <a:p>
            <a:pPr defTabSz="685766">
              <a:defRPr/>
            </a:pPr>
            <a:endParaRPr lang="en-US" sz="1200" dirty="0">
              <a:solidFill>
                <a:srgbClr val="FFFFFF"/>
              </a:solidFill>
            </a:endParaRPr>
          </a:p>
        </p:txBody>
      </p:sp>
      <p:sp>
        <p:nvSpPr>
          <p:cNvPr id="8" name="TextBox 7">
            <a:extLst>
              <a:ext uri="{FF2B5EF4-FFF2-40B4-BE49-F238E27FC236}">
                <a16:creationId xmlns:a16="http://schemas.microsoft.com/office/drawing/2014/main" id="{3286CDB5-486B-37CF-0202-B56E82095270}"/>
              </a:ext>
            </a:extLst>
          </p:cNvPr>
          <p:cNvSpPr txBox="1"/>
          <p:nvPr/>
        </p:nvSpPr>
        <p:spPr>
          <a:xfrm>
            <a:off x="0" y="3505570"/>
            <a:ext cx="1205144" cy="3485570"/>
          </a:xfrm>
          <a:prstGeom prst="rect">
            <a:avLst/>
          </a:prstGeom>
          <a:noFill/>
        </p:spPr>
        <p:txBody>
          <a:bodyPr wrap="square" rtlCol="0">
            <a:spAutoFit/>
          </a:bodyPr>
          <a:lstStyle/>
          <a:p>
            <a:r>
              <a:rPr lang="en-US" sz="1050" dirty="0">
                <a:solidFill>
                  <a:schemeClr val="bg1"/>
                </a:solidFill>
              </a:rPr>
              <a:t>101 </a:t>
            </a:r>
            <a:r>
              <a:rPr lang="en-US" sz="1050" dirty="0">
                <a:solidFill>
                  <a:srgbClr val="FFFFFF"/>
                </a:solidFill>
              </a:rPr>
              <a:t>AVS patients with HINTS testing.</a:t>
            </a:r>
          </a:p>
          <a:p>
            <a:endParaRPr lang="en-US" sz="1050" dirty="0">
              <a:solidFill>
                <a:srgbClr val="FFFFFF"/>
              </a:solidFill>
            </a:endParaRPr>
          </a:p>
          <a:p>
            <a:r>
              <a:rPr lang="en-US" sz="1050" dirty="0">
                <a:solidFill>
                  <a:srgbClr val="FFFFFF"/>
                </a:solidFill>
              </a:rPr>
              <a:t>75% central,</a:t>
            </a:r>
          </a:p>
          <a:p>
            <a:r>
              <a:rPr lang="en-US" sz="1050" dirty="0">
                <a:solidFill>
                  <a:srgbClr val="FFFFFF"/>
                </a:solidFill>
              </a:rPr>
              <a:t>25% peripheral.</a:t>
            </a:r>
          </a:p>
          <a:p>
            <a:endParaRPr lang="en-US" sz="1050" dirty="0">
              <a:solidFill>
                <a:srgbClr val="FFFFFF"/>
              </a:solidFill>
            </a:endParaRPr>
          </a:p>
          <a:p>
            <a:r>
              <a:rPr lang="en-US" sz="1050" dirty="0">
                <a:solidFill>
                  <a:srgbClr val="FFFFFF"/>
                </a:solidFill>
              </a:rPr>
              <a:t>HINTS testing 100% sensitive,</a:t>
            </a:r>
          </a:p>
          <a:p>
            <a:r>
              <a:rPr lang="en-US" sz="1050" dirty="0">
                <a:solidFill>
                  <a:srgbClr val="FFFFFF"/>
                </a:solidFill>
              </a:rPr>
              <a:t>96% specific for stroke.</a:t>
            </a:r>
          </a:p>
          <a:p>
            <a:endParaRPr lang="en-US" sz="1050" dirty="0">
              <a:solidFill>
                <a:srgbClr val="FFFFFF"/>
              </a:solidFill>
            </a:endParaRPr>
          </a:p>
          <a:p>
            <a:r>
              <a:rPr lang="en-US" sz="1050" dirty="0">
                <a:solidFill>
                  <a:srgbClr val="FFFFFF"/>
                </a:solidFill>
              </a:rPr>
              <a:t>Skew in 17% pts,</a:t>
            </a:r>
          </a:p>
          <a:p>
            <a:r>
              <a:rPr lang="en-US" sz="1050" dirty="0">
                <a:solidFill>
                  <a:srgbClr val="FFFFFF"/>
                </a:solidFill>
              </a:rPr>
              <a:t>1/3 were lesions in brainstem.</a:t>
            </a:r>
          </a:p>
          <a:p>
            <a:endParaRPr lang="en-US" sz="1050" dirty="0">
              <a:solidFill>
                <a:schemeClr val="bg1"/>
              </a:solidFill>
            </a:endParaRPr>
          </a:p>
          <a:p>
            <a:r>
              <a:rPr lang="en-US" sz="1050" dirty="0">
                <a:solidFill>
                  <a:schemeClr val="bg1"/>
                </a:solidFill>
              </a:rPr>
              <a:t>MR DWI at &lt;48 </a:t>
            </a:r>
            <a:r>
              <a:rPr lang="en-US" sz="1050" dirty="0" err="1">
                <a:solidFill>
                  <a:schemeClr val="bg1"/>
                </a:solidFill>
              </a:rPr>
              <a:t>hrs</a:t>
            </a:r>
            <a:r>
              <a:rPr lang="en-US" sz="1050" dirty="0">
                <a:solidFill>
                  <a:schemeClr val="bg1"/>
                </a:solidFill>
              </a:rPr>
              <a:t>) was false neg in 12% of pts.</a:t>
            </a:r>
            <a:endParaRPr lang="en-US" sz="1050" dirty="0">
              <a:solidFill>
                <a:srgbClr val="FFFFFF"/>
              </a:solidFill>
            </a:endParaRPr>
          </a:p>
        </p:txBody>
      </p:sp>
    </p:spTree>
    <p:extLst>
      <p:ext uri="{BB962C8B-B14F-4D97-AF65-F5344CB8AC3E}">
        <p14:creationId xmlns:p14="http://schemas.microsoft.com/office/powerpoint/2010/main" val="163717867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42900" y="1673068"/>
            <a:ext cx="6172200" cy="857250"/>
          </a:xfrm>
        </p:spPr>
        <p:txBody>
          <a:bodyPr/>
          <a:lstStyle/>
          <a:p>
            <a:pPr eaLnBrk="1" hangingPunct="1"/>
            <a:r>
              <a:rPr lang="en-US" altLang="en-US" b="1" dirty="0"/>
              <a:t>HINTS and </a:t>
            </a:r>
            <a:br>
              <a:rPr lang="en-US" altLang="en-US" b="1" dirty="0"/>
            </a:br>
            <a:r>
              <a:rPr lang="en-US" altLang="en-US" b="1" dirty="0"/>
              <a:t>Machine Learning</a:t>
            </a:r>
          </a:p>
        </p:txBody>
      </p:sp>
      <p:sp>
        <p:nvSpPr>
          <p:cNvPr id="27651" name="Rectangle 3"/>
          <p:cNvSpPr>
            <a:spLocks noGrp="1" noChangeArrowheads="1"/>
          </p:cNvSpPr>
          <p:nvPr>
            <p:ph idx="1"/>
          </p:nvPr>
        </p:nvSpPr>
        <p:spPr>
          <a:xfrm>
            <a:off x="166456" y="2900940"/>
            <a:ext cx="6525088" cy="548390"/>
          </a:xfrm>
        </p:spPr>
        <p:txBody>
          <a:bodyPr/>
          <a:lstStyle/>
          <a:p>
            <a:pPr marL="85721" indent="0">
              <a:buNone/>
            </a:pPr>
            <a:r>
              <a:rPr lang="en-US" altLang="en-US" sz="2700" b="1" dirty="0"/>
              <a:t>Machine learning can enhance HINTS test</a:t>
            </a:r>
          </a:p>
        </p:txBody>
      </p:sp>
      <p:cxnSp>
        <p:nvCxnSpPr>
          <p:cNvPr id="6" name="Straight Connector 5"/>
          <p:cNvCxnSpPr/>
          <p:nvPr/>
        </p:nvCxnSpPr>
        <p:spPr>
          <a:xfrm>
            <a:off x="571500" y="2770877"/>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1E6E3AA-B0B6-B487-1F1C-11BFBD6B8327}"/>
              </a:ext>
            </a:extLst>
          </p:cNvPr>
          <p:cNvPicPr>
            <a:picLocks noChangeAspect="1"/>
          </p:cNvPicPr>
          <p:nvPr/>
        </p:nvPicPr>
        <p:blipFill>
          <a:blip r:embed="rId2"/>
          <a:stretch>
            <a:fillRect/>
          </a:stretch>
        </p:blipFill>
        <p:spPr>
          <a:xfrm>
            <a:off x="0" y="3579392"/>
            <a:ext cx="6858000" cy="3857625"/>
          </a:xfrm>
          <a:prstGeom prst="rect">
            <a:avLst/>
          </a:prstGeom>
        </p:spPr>
      </p:pic>
      <p:sp>
        <p:nvSpPr>
          <p:cNvPr id="3" name="TextBox 2">
            <a:extLst>
              <a:ext uri="{FF2B5EF4-FFF2-40B4-BE49-F238E27FC236}">
                <a16:creationId xmlns:a16="http://schemas.microsoft.com/office/drawing/2014/main" id="{BBB8F48C-A7D9-5E85-F05C-90A6646593AE}"/>
              </a:ext>
            </a:extLst>
          </p:cNvPr>
          <p:cNvSpPr txBox="1"/>
          <p:nvPr/>
        </p:nvSpPr>
        <p:spPr>
          <a:xfrm>
            <a:off x="92106" y="4087575"/>
            <a:ext cx="1512534" cy="2862322"/>
          </a:xfrm>
          <a:prstGeom prst="rect">
            <a:avLst/>
          </a:prstGeom>
          <a:noFill/>
        </p:spPr>
        <p:txBody>
          <a:bodyPr wrap="square">
            <a:spAutoFit/>
          </a:bodyPr>
          <a:lstStyle/>
          <a:p>
            <a:pPr defTabSz="685766">
              <a:defRPr/>
            </a:pPr>
            <a:r>
              <a:rPr lang="en-US" sz="1800" dirty="0">
                <a:solidFill>
                  <a:srgbClr val="FFFFFF"/>
                </a:solidFill>
              </a:rPr>
              <a:t>Can machine learning improve upon the HINTS test, univariate analysis, and logistic regression?</a:t>
            </a:r>
          </a:p>
        </p:txBody>
      </p:sp>
      <p:sp>
        <p:nvSpPr>
          <p:cNvPr id="7" name="TextBox 6">
            <a:extLst>
              <a:ext uri="{FF2B5EF4-FFF2-40B4-BE49-F238E27FC236}">
                <a16:creationId xmlns:a16="http://schemas.microsoft.com/office/drawing/2014/main" id="{13691D25-2958-A309-FA3A-D292AC559701}"/>
              </a:ext>
            </a:extLst>
          </p:cNvPr>
          <p:cNvSpPr txBox="1"/>
          <p:nvPr/>
        </p:nvSpPr>
        <p:spPr>
          <a:xfrm>
            <a:off x="5314397" y="4087575"/>
            <a:ext cx="1451499" cy="2862322"/>
          </a:xfrm>
          <a:prstGeom prst="rect">
            <a:avLst/>
          </a:prstGeom>
          <a:noFill/>
        </p:spPr>
        <p:txBody>
          <a:bodyPr wrap="square">
            <a:spAutoFit/>
          </a:bodyPr>
          <a:lstStyle/>
          <a:p>
            <a:pPr lvl="0">
              <a:defRPr/>
            </a:pPr>
            <a:r>
              <a:rPr lang="en-US" sz="1800" dirty="0">
                <a:solidFill>
                  <a:srgbClr val="FFFFFF"/>
                </a:solidFill>
              </a:rPr>
              <a:t>Machine learning can improve accuracy, sensitivity, and specificity of clinical exam testing.</a:t>
            </a:r>
          </a:p>
        </p:txBody>
      </p:sp>
    </p:spTree>
    <p:extLst>
      <p:ext uri="{BB962C8B-B14F-4D97-AF65-F5344CB8AC3E}">
        <p14:creationId xmlns:p14="http://schemas.microsoft.com/office/powerpoint/2010/main" val="13006002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19469" y="1701182"/>
            <a:ext cx="6172200" cy="857250"/>
          </a:xfrm>
        </p:spPr>
        <p:txBody>
          <a:bodyPr/>
          <a:lstStyle/>
          <a:p>
            <a:pPr eaLnBrk="1" hangingPunct="1"/>
            <a:r>
              <a:rPr lang="en-US" altLang="en-US" b="1" dirty="0"/>
              <a:t>HINTS and </a:t>
            </a:r>
            <a:br>
              <a:rPr lang="en-US" altLang="en-US" b="1" dirty="0"/>
            </a:br>
            <a:r>
              <a:rPr lang="en-US" altLang="en-US" b="1" dirty="0"/>
              <a:t>Machine Learning</a:t>
            </a:r>
          </a:p>
        </p:txBody>
      </p:sp>
      <p:sp>
        <p:nvSpPr>
          <p:cNvPr id="27651" name="Rectangle 3"/>
          <p:cNvSpPr>
            <a:spLocks noGrp="1" noChangeArrowheads="1"/>
          </p:cNvSpPr>
          <p:nvPr>
            <p:ph idx="1"/>
          </p:nvPr>
        </p:nvSpPr>
        <p:spPr>
          <a:xfrm>
            <a:off x="166457" y="2946697"/>
            <a:ext cx="6525088" cy="548390"/>
          </a:xfrm>
        </p:spPr>
        <p:txBody>
          <a:bodyPr/>
          <a:lstStyle/>
          <a:p>
            <a:pPr marL="85721" indent="0">
              <a:buNone/>
            </a:pPr>
            <a:r>
              <a:rPr lang="en-US" altLang="en-US" sz="2400" b="1" dirty="0"/>
              <a:t>Machine learning (purple) enhances HINTS test</a:t>
            </a:r>
          </a:p>
        </p:txBody>
      </p:sp>
      <p:cxnSp>
        <p:nvCxnSpPr>
          <p:cNvPr id="6" name="Straight Connector 5"/>
          <p:cNvCxnSpPr/>
          <p:nvPr/>
        </p:nvCxnSpPr>
        <p:spPr>
          <a:xfrm>
            <a:off x="571500" y="2914650"/>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7402DA9-4154-6728-1F1A-A693AFF611DE}"/>
              </a:ext>
            </a:extLst>
          </p:cNvPr>
          <p:cNvPicPr>
            <a:picLocks noChangeAspect="1"/>
          </p:cNvPicPr>
          <p:nvPr/>
        </p:nvPicPr>
        <p:blipFill>
          <a:blip r:embed="rId2"/>
          <a:stretch>
            <a:fillRect/>
          </a:stretch>
        </p:blipFill>
        <p:spPr>
          <a:xfrm>
            <a:off x="46608" y="3583667"/>
            <a:ext cx="6858000" cy="3857625"/>
          </a:xfrm>
          <a:prstGeom prst="rect">
            <a:avLst/>
          </a:prstGeom>
        </p:spPr>
      </p:pic>
      <p:cxnSp>
        <p:nvCxnSpPr>
          <p:cNvPr id="7" name="Straight Connector 6">
            <a:extLst>
              <a:ext uri="{FF2B5EF4-FFF2-40B4-BE49-F238E27FC236}">
                <a16:creationId xmlns:a16="http://schemas.microsoft.com/office/drawing/2014/main" id="{B0DA376F-95D2-21AA-7A7A-C545094F1A22}"/>
              </a:ext>
            </a:extLst>
          </p:cNvPr>
          <p:cNvCxnSpPr>
            <a:cxnSpLocks/>
          </p:cNvCxnSpPr>
          <p:nvPr/>
        </p:nvCxnSpPr>
        <p:spPr>
          <a:xfrm>
            <a:off x="2150615" y="4545366"/>
            <a:ext cx="2709909" cy="0"/>
          </a:xfrm>
          <a:prstGeom prst="line">
            <a:avLst/>
          </a:prstGeom>
          <a:ln w="53975">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4543B1F-8225-D1B3-3279-2969C9CF7201}"/>
              </a:ext>
            </a:extLst>
          </p:cNvPr>
          <p:cNvSpPr txBox="1"/>
          <p:nvPr/>
        </p:nvSpPr>
        <p:spPr>
          <a:xfrm>
            <a:off x="166456" y="4121878"/>
            <a:ext cx="1438182" cy="923330"/>
          </a:xfrm>
          <a:prstGeom prst="rect">
            <a:avLst/>
          </a:prstGeom>
          <a:noFill/>
        </p:spPr>
        <p:txBody>
          <a:bodyPr wrap="square" rtlCol="0">
            <a:spAutoFit/>
          </a:bodyPr>
          <a:lstStyle/>
          <a:p>
            <a:r>
              <a:rPr lang="en-US" sz="1800" dirty="0">
                <a:solidFill>
                  <a:schemeClr val="bg1"/>
                </a:solidFill>
              </a:rPr>
              <a:t>HINTS test utility is the yellow line.</a:t>
            </a:r>
          </a:p>
        </p:txBody>
      </p:sp>
      <p:sp>
        <p:nvSpPr>
          <p:cNvPr id="11" name="TextBox 10">
            <a:extLst>
              <a:ext uri="{FF2B5EF4-FFF2-40B4-BE49-F238E27FC236}">
                <a16:creationId xmlns:a16="http://schemas.microsoft.com/office/drawing/2014/main" id="{D9D58838-5A02-1AA6-189D-C4E016CEA470}"/>
              </a:ext>
            </a:extLst>
          </p:cNvPr>
          <p:cNvSpPr txBox="1"/>
          <p:nvPr/>
        </p:nvSpPr>
        <p:spPr>
          <a:xfrm>
            <a:off x="5313287" y="3982956"/>
            <a:ext cx="1591322" cy="3070071"/>
          </a:xfrm>
          <a:prstGeom prst="rect">
            <a:avLst/>
          </a:prstGeom>
          <a:noFill/>
        </p:spPr>
        <p:txBody>
          <a:bodyPr wrap="square">
            <a:spAutoFit/>
          </a:bodyPr>
          <a:lstStyle/>
          <a:p>
            <a:r>
              <a:rPr lang="en-US" sz="1800" dirty="0">
                <a:solidFill>
                  <a:schemeClr val="bg1"/>
                </a:solidFill>
              </a:rPr>
              <a:t>Machine learning is purple box plot.</a:t>
            </a:r>
          </a:p>
          <a:p>
            <a:endParaRPr lang="en-US" sz="1350" dirty="0">
              <a:solidFill>
                <a:schemeClr val="bg1"/>
              </a:solidFill>
            </a:endParaRPr>
          </a:p>
          <a:p>
            <a:r>
              <a:rPr lang="en-US" sz="1800" dirty="0">
                <a:solidFill>
                  <a:schemeClr val="bg1"/>
                </a:solidFill>
              </a:rPr>
              <a:t>Machine had greater accuracy (A) and AUC (B) than HINTS alone.</a:t>
            </a:r>
          </a:p>
        </p:txBody>
      </p:sp>
    </p:spTree>
    <p:extLst>
      <p:ext uri="{BB962C8B-B14F-4D97-AF65-F5344CB8AC3E}">
        <p14:creationId xmlns:p14="http://schemas.microsoft.com/office/powerpoint/2010/main" val="177607727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42900" y="3943352"/>
            <a:ext cx="6172200" cy="777479"/>
          </a:xfrm>
        </p:spPr>
        <p:txBody>
          <a:bodyPr/>
          <a:lstStyle/>
          <a:p>
            <a:pPr eaLnBrk="1" hangingPunct="1"/>
            <a:r>
              <a:rPr lang="en-US" altLang="en-US" sz="4500" b="1" dirty="0"/>
              <a:t>Dizziness / Vertigo</a:t>
            </a:r>
            <a:br>
              <a:rPr lang="en-US" altLang="en-US" sz="4500" b="1" dirty="0"/>
            </a:br>
            <a:r>
              <a:rPr lang="en-US" altLang="en-US" sz="4500" b="1" dirty="0"/>
              <a:t>Patient Outcome</a:t>
            </a:r>
          </a:p>
        </p:txBody>
      </p:sp>
    </p:spTree>
    <p:extLst>
      <p:ext uri="{BB962C8B-B14F-4D97-AF65-F5344CB8AC3E}">
        <p14:creationId xmlns:p14="http://schemas.microsoft.com/office/powerpoint/2010/main" val="21104101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42900" y="1760670"/>
            <a:ext cx="6172200" cy="857250"/>
          </a:xfrm>
        </p:spPr>
        <p:txBody>
          <a:bodyPr/>
          <a:lstStyle/>
          <a:p>
            <a:pPr eaLnBrk="1" hangingPunct="1"/>
            <a:r>
              <a:rPr lang="en-US" altLang="en-US" b="1" dirty="0"/>
              <a:t>Dizziness Case: </a:t>
            </a:r>
            <a:br>
              <a:rPr lang="en-US" altLang="en-US" b="1" dirty="0"/>
            </a:br>
            <a:r>
              <a:rPr lang="en-US" altLang="en-US" b="1" dirty="0"/>
              <a:t>44 yo Dizzy Male</a:t>
            </a:r>
          </a:p>
        </p:txBody>
      </p:sp>
      <p:sp>
        <p:nvSpPr>
          <p:cNvPr id="27651" name="Rectangle 3"/>
          <p:cNvSpPr>
            <a:spLocks noGrp="1" noChangeArrowheads="1"/>
          </p:cNvSpPr>
          <p:nvPr>
            <p:ph idx="1"/>
          </p:nvPr>
        </p:nvSpPr>
        <p:spPr>
          <a:xfrm>
            <a:off x="228600" y="3003233"/>
            <a:ext cx="6400800" cy="3680222"/>
          </a:xfrm>
        </p:spPr>
        <p:txBody>
          <a:bodyPr/>
          <a:lstStyle/>
          <a:p>
            <a:r>
              <a:rPr lang="en-US" altLang="en-US" sz="2700" b="1" dirty="0"/>
              <a:t>Sign out.  Just check the CT…</a:t>
            </a:r>
          </a:p>
          <a:p>
            <a:r>
              <a:rPr lang="en-US" altLang="en-US" sz="2700" b="1" dirty="0"/>
              <a:t>44-year-old male, </a:t>
            </a:r>
            <a:r>
              <a:rPr lang="en-US" altLang="en-US" sz="2700" b="1" dirty="0" err="1"/>
              <a:t>Hx</a:t>
            </a:r>
            <a:r>
              <a:rPr lang="en-US" altLang="en-US" sz="2700" b="1" dirty="0"/>
              <a:t> HTN, DM</a:t>
            </a:r>
          </a:p>
          <a:p>
            <a:r>
              <a:rPr lang="en-US" altLang="en-US" sz="2700" b="1" dirty="0"/>
              <a:t>Six hours continuous dizziness</a:t>
            </a:r>
          </a:p>
          <a:p>
            <a:r>
              <a:rPr lang="en-US" altLang="en-US" sz="2700" b="1" dirty="0"/>
              <a:t>Unsteadiness.  “feeling like I am drunk…”</a:t>
            </a:r>
          </a:p>
          <a:p>
            <a:r>
              <a:rPr lang="en-US" altLang="en-US" sz="2700" b="1" dirty="0"/>
              <a:t>Normal VS</a:t>
            </a:r>
          </a:p>
          <a:p>
            <a:r>
              <a:rPr lang="en-US" altLang="en-US" sz="2700" b="1" dirty="0"/>
              <a:t>L beating nystagmus with gaze, L gaze</a:t>
            </a:r>
          </a:p>
          <a:p>
            <a:r>
              <a:rPr lang="en-US" altLang="en-US" sz="2700" b="1" dirty="0"/>
              <a:t>Improved with ED Rx</a:t>
            </a:r>
          </a:p>
          <a:p>
            <a:r>
              <a:rPr lang="en-US" altLang="en-US" sz="2700" b="1" dirty="0">
                <a:highlight>
                  <a:srgbClr val="FF0000"/>
                </a:highlight>
              </a:rPr>
              <a:t>“If CT is OK, home with meclizine…”</a:t>
            </a:r>
          </a:p>
        </p:txBody>
      </p:sp>
      <p:cxnSp>
        <p:nvCxnSpPr>
          <p:cNvPr id="6" name="Straight Connector 5"/>
          <p:cNvCxnSpPr/>
          <p:nvPr/>
        </p:nvCxnSpPr>
        <p:spPr>
          <a:xfrm>
            <a:off x="571500" y="2914650"/>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42460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42900" y="1673067"/>
            <a:ext cx="6172200" cy="857250"/>
          </a:xfrm>
        </p:spPr>
        <p:txBody>
          <a:bodyPr/>
          <a:lstStyle/>
          <a:p>
            <a:pPr eaLnBrk="1" hangingPunct="1"/>
            <a:r>
              <a:rPr lang="en-US" altLang="en-US" b="1" dirty="0"/>
              <a:t>44 yo Dizzy Male: </a:t>
            </a:r>
            <a:br>
              <a:rPr lang="en-US" altLang="en-US" b="1" dirty="0"/>
            </a:br>
            <a:r>
              <a:rPr lang="en-US" altLang="en-US" b="1" dirty="0"/>
              <a:t>Is it Central?</a:t>
            </a:r>
          </a:p>
        </p:txBody>
      </p:sp>
      <p:sp>
        <p:nvSpPr>
          <p:cNvPr id="27651" name="Rectangle 3"/>
          <p:cNvSpPr>
            <a:spLocks noGrp="1" noChangeArrowheads="1"/>
          </p:cNvSpPr>
          <p:nvPr>
            <p:ph idx="1"/>
          </p:nvPr>
        </p:nvSpPr>
        <p:spPr>
          <a:xfrm>
            <a:off x="228600" y="3003233"/>
            <a:ext cx="6400800" cy="3680222"/>
          </a:xfrm>
        </p:spPr>
        <p:txBody>
          <a:bodyPr/>
          <a:lstStyle/>
          <a:p>
            <a:r>
              <a:rPr lang="en-US" altLang="en-US" sz="2700" b="1" dirty="0"/>
              <a:t>Sign out:  Just check the CT…</a:t>
            </a:r>
          </a:p>
          <a:p>
            <a:r>
              <a:rPr lang="en-US" altLang="en-US" sz="2700" b="1" dirty="0"/>
              <a:t>CT is neg, but is the patient clear to go?</a:t>
            </a:r>
          </a:p>
          <a:p>
            <a:pPr marL="85721" indent="0">
              <a:buNone/>
            </a:pPr>
            <a:endParaRPr lang="en-US" altLang="en-US" sz="900" b="1" dirty="0"/>
          </a:p>
          <a:p>
            <a:r>
              <a:rPr lang="en-US" altLang="en-US" sz="2700" b="1" dirty="0">
                <a:highlight>
                  <a:srgbClr val="FF0000"/>
                </a:highlight>
              </a:rPr>
              <a:t>Pt with ? decreased auditory acuity L</a:t>
            </a:r>
          </a:p>
          <a:p>
            <a:r>
              <a:rPr lang="en-US" altLang="en-US" sz="2700" b="1" dirty="0">
                <a:highlight>
                  <a:srgbClr val="FF0000"/>
                </a:highlight>
              </a:rPr>
              <a:t>Mild wide-based gait c/w ataxia</a:t>
            </a:r>
          </a:p>
          <a:p>
            <a:endParaRPr lang="en-US" altLang="en-US" sz="900" b="1" dirty="0"/>
          </a:p>
          <a:p>
            <a:r>
              <a:rPr lang="en-US" altLang="en-US" sz="2700" b="1" dirty="0"/>
              <a:t>Pt admitted, initial MR DWI negative</a:t>
            </a:r>
          </a:p>
          <a:p>
            <a:r>
              <a:rPr lang="en-US" altLang="en-US" sz="2700" b="1" dirty="0"/>
              <a:t>Subsequent MR DWI at 72 hours positive for posterior stroke</a:t>
            </a:r>
          </a:p>
          <a:p>
            <a:endParaRPr lang="en-US" altLang="en-US" sz="2700" b="1" dirty="0"/>
          </a:p>
          <a:p>
            <a:endParaRPr lang="en-US" altLang="en-US" sz="2700" b="1" dirty="0"/>
          </a:p>
        </p:txBody>
      </p:sp>
      <p:cxnSp>
        <p:nvCxnSpPr>
          <p:cNvPr id="6" name="Straight Connector 5"/>
          <p:cNvCxnSpPr/>
          <p:nvPr/>
        </p:nvCxnSpPr>
        <p:spPr>
          <a:xfrm>
            <a:off x="571500" y="2914650"/>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2208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42900" y="1614532"/>
            <a:ext cx="6172200" cy="857250"/>
          </a:xfrm>
        </p:spPr>
        <p:txBody>
          <a:bodyPr/>
          <a:lstStyle/>
          <a:p>
            <a:pPr eaLnBrk="1" hangingPunct="1"/>
            <a:r>
              <a:rPr lang="en-US" altLang="en-US" b="1" dirty="0"/>
              <a:t>44 yo Dizzy Male: Posterior Stroke</a:t>
            </a:r>
          </a:p>
        </p:txBody>
      </p:sp>
      <p:sp>
        <p:nvSpPr>
          <p:cNvPr id="27651" name="Rectangle 3"/>
          <p:cNvSpPr>
            <a:spLocks noGrp="1" noChangeArrowheads="1"/>
          </p:cNvSpPr>
          <p:nvPr>
            <p:ph idx="1"/>
          </p:nvPr>
        </p:nvSpPr>
        <p:spPr>
          <a:xfrm>
            <a:off x="228600" y="2915937"/>
            <a:ext cx="6400800" cy="528416"/>
          </a:xfrm>
        </p:spPr>
        <p:txBody>
          <a:bodyPr/>
          <a:lstStyle/>
          <a:p>
            <a:r>
              <a:rPr lang="en-US" altLang="en-US" sz="2700" b="1" dirty="0"/>
              <a:t>MR demonstrates posterior stroke</a:t>
            </a:r>
          </a:p>
          <a:p>
            <a:endParaRPr lang="en-US" altLang="en-US" sz="2700" b="1" dirty="0"/>
          </a:p>
        </p:txBody>
      </p:sp>
      <p:cxnSp>
        <p:nvCxnSpPr>
          <p:cNvPr id="6" name="Straight Connector 5"/>
          <p:cNvCxnSpPr/>
          <p:nvPr/>
        </p:nvCxnSpPr>
        <p:spPr>
          <a:xfrm>
            <a:off x="571500" y="2742122"/>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D45CCC7-6683-4304-E18E-D8C5495EC883}"/>
              </a:ext>
            </a:extLst>
          </p:cNvPr>
          <p:cNvPicPr>
            <a:picLocks noChangeAspect="1"/>
          </p:cNvPicPr>
          <p:nvPr/>
        </p:nvPicPr>
        <p:blipFill>
          <a:blip r:embed="rId2"/>
          <a:stretch>
            <a:fillRect/>
          </a:stretch>
        </p:blipFill>
        <p:spPr>
          <a:xfrm>
            <a:off x="442878" y="3546535"/>
            <a:ext cx="3143250" cy="2871788"/>
          </a:xfrm>
          <a:prstGeom prst="rect">
            <a:avLst/>
          </a:prstGeom>
        </p:spPr>
      </p:pic>
      <p:sp>
        <p:nvSpPr>
          <p:cNvPr id="3" name="TextBox 2">
            <a:extLst>
              <a:ext uri="{FF2B5EF4-FFF2-40B4-BE49-F238E27FC236}">
                <a16:creationId xmlns:a16="http://schemas.microsoft.com/office/drawing/2014/main" id="{F00B3176-A757-D5F3-7E18-D12C2DBF7D43}"/>
              </a:ext>
            </a:extLst>
          </p:cNvPr>
          <p:cNvSpPr txBox="1"/>
          <p:nvPr/>
        </p:nvSpPr>
        <p:spPr>
          <a:xfrm>
            <a:off x="3968320" y="3620230"/>
            <a:ext cx="2450515" cy="2354491"/>
          </a:xfrm>
          <a:prstGeom prst="rect">
            <a:avLst/>
          </a:prstGeom>
          <a:noFill/>
        </p:spPr>
        <p:txBody>
          <a:bodyPr wrap="square" rtlCol="0">
            <a:spAutoFit/>
          </a:bodyPr>
          <a:lstStyle/>
          <a:p>
            <a:r>
              <a:rPr lang="en-US" sz="1050" dirty="0">
                <a:solidFill>
                  <a:srgbClr val="333333"/>
                </a:solidFill>
                <a:latin typeface="interfaceregular"/>
              </a:rPr>
              <a:t>Imaging findings associated with the sites of occlusion shown in fig 1. </a:t>
            </a:r>
            <a:r>
              <a:rPr lang="en-US" sz="1050" dirty="0">
                <a:solidFill>
                  <a:srgbClr val="333333"/>
                </a:solidFill>
                <a:highlight>
                  <a:srgbClr val="FFFF00"/>
                </a:highlight>
                <a:latin typeface="interfaceregular"/>
              </a:rPr>
              <a:t>(A) Full right posterior inferior cerebellar artery territory infarct </a:t>
            </a:r>
            <a:r>
              <a:rPr lang="en-US" sz="1050" dirty="0">
                <a:solidFill>
                  <a:srgbClr val="333333"/>
                </a:solidFill>
                <a:latin typeface="interfaceregular"/>
              </a:rPr>
              <a:t>(arrow) shown </a:t>
            </a:r>
            <a:r>
              <a:rPr lang="en-US" sz="1050" dirty="0">
                <a:solidFill>
                  <a:srgbClr val="333333"/>
                </a:solidFill>
                <a:highlight>
                  <a:srgbClr val="FFFF00"/>
                </a:highlight>
                <a:latin typeface="interfaceregular"/>
              </a:rPr>
              <a:t>on T2 weighted</a:t>
            </a:r>
            <a:r>
              <a:rPr lang="en-US" sz="1050" dirty="0">
                <a:solidFill>
                  <a:srgbClr val="333333"/>
                </a:solidFill>
                <a:latin typeface="interfaceregular"/>
              </a:rPr>
              <a:t> magnetic resonance imaging (MRI); </a:t>
            </a:r>
            <a:r>
              <a:rPr lang="en-US" sz="1050" dirty="0">
                <a:solidFill>
                  <a:srgbClr val="333333"/>
                </a:solidFill>
                <a:highlight>
                  <a:srgbClr val="FFFF00"/>
                </a:highlight>
                <a:latin typeface="interfaceregular"/>
              </a:rPr>
              <a:t>(B) </a:t>
            </a:r>
            <a:r>
              <a:rPr lang="en-US" sz="1050" dirty="0">
                <a:solidFill>
                  <a:srgbClr val="333333"/>
                </a:solidFill>
                <a:latin typeface="interfaceregular"/>
              </a:rPr>
              <a:t>acute right posterior cerebral artery territory infarct (arrow) shown on </a:t>
            </a:r>
            <a:r>
              <a:rPr lang="en-US" sz="1050" dirty="0">
                <a:solidFill>
                  <a:srgbClr val="333333"/>
                </a:solidFill>
                <a:highlight>
                  <a:srgbClr val="FFFF00"/>
                </a:highlight>
                <a:latin typeface="interfaceregular"/>
              </a:rPr>
              <a:t>diffusion weighted MRI</a:t>
            </a:r>
            <a:r>
              <a:rPr lang="en-US" sz="1050" dirty="0">
                <a:solidFill>
                  <a:srgbClr val="333333"/>
                </a:solidFill>
                <a:latin typeface="interfaceregular"/>
              </a:rPr>
              <a:t>; </a:t>
            </a:r>
            <a:r>
              <a:rPr lang="en-US" sz="1050" dirty="0">
                <a:solidFill>
                  <a:srgbClr val="333333"/>
                </a:solidFill>
                <a:highlight>
                  <a:srgbClr val="FFFF00"/>
                </a:highlight>
                <a:latin typeface="interfaceregular"/>
              </a:rPr>
              <a:t>(C ) acute bilateral pontine infarction (arrow) as a result of acute basilar occlusion shown on diffusion weighted MRI</a:t>
            </a:r>
            <a:r>
              <a:rPr lang="en-US" sz="1050" dirty="0">
                <a:solidFill>
                  <a:srgbClr val="333333"/>
                </a:solidFill>
                <a:latin typeface="interfaceregular"/>
              </a:rPr>
              <a:t>; </a:t>
            </a:r>
            <a:r>
              <a:rPr lang="en-US" sz="1050" dirty="0">
                <a:solidFill>
                  <a:srgbClr val="333333"/>
                </a:solidFill>
                <a:highlight>
                  <a:srgbClr val="FFFF00"/>
                </a:highlight>
                <a:latin typeface="interfaceregular"/>
              </a:rPr>
              <a:t>(D)</a:t>
            </a:r>
            <a:r>
              <a:rPr lang="en-US" sz="1050" dirty="0">
                <a:solidFill>
                  <a:srgbClr val="333333"/>
                </a:solidFill>
                <a:latin typeface="interfaceregular"/>
              </a:rPr>
              <a:t> axial computed tomography scan showing bright (hyperdense) region (arrow) consistent with an </a:t>
            </a:r>
            <a:r>
              <a:rPr lang="en-US" sz="1050" dirty="0">
                <a:solidFill>
                  <a:srgbClr val="333333"/>
                </a:solidFill>
                <a:highlight>
                  <a:srgbClr val="FFFF00"/>
                </a:highlight>
                <a:latin typeface="interfaceregular"/>
              </a:rPr>
              <a:t>acute basilar thrombus</a:t>
            </a:r>
            <a:endParaRPr lang="en-US" sz="1050" dirty="0">
              <a:highlight>
                <a:srgbClr val="FFFF00"/>
              </a:highlight>
            </a:endParaRPr>
          </a:p>
        </p:txBody>
      </p:sp>
      <p:sp>
        <p:nvSpPr>
          <p:cNvPr id="5" name="TextBox 4">
            <a:extLst>
              <a:ext uri="{FF2B5EF4-FFF2-40B4-BE49-F238E27FC236}">
                <a16:creationId xmlns:a16="http://schemas.microsoft.com/office/drawing/2014/main" id="{2FAF345E-455A-4EEC-7DAB-82D56B23B5AF}"/>
              </a:ext>
            </a:extLst>
          </p:cNvPr>
          <p:cNvSpPr txBox="1"/>
          <p:nvPr/>
        </p:nvSpPr>
        <p:spPr>
          <a:xfrm>
            <a:off x="1714500" y="6520505"/>
            <a:ext cx="3429000" cy="646331"/>
          </a:xfrm>
          <a:prstGeom prst="rect">
            <a:avLst/>
          </a:prstGeom>
          <a:noFill/>
        </p:spPr>
        <p:txBody>
          <a:bodyPr wrap="square">
            <a:spAutoFit/>
          </a:bodyPr>
          <a:lstStyle/>
          <a:p>
            <a:pPr marL="85721" defTabSz="685766">
              <a:spcBef>
                <a:spcPts val="270"/>
              </a:spcBef>
              <a:buSzPts val="1800"/>
              <a:defRPr/>
            </a:pPr>
            <a:r>
              <a:rPr lang="en-US" altLang="en-US" sz="1800" b="1" dirty="0">
                <a:latin typeface="Calibri"/>
                <a:cs typeface="Calibri"/>
                <a:sym typeface="Calibri"/>
              </a:rPr>
              <a:t>Right basilar occlusion and posterior stroke findings.</a:t>
            </a:r>
          </a:p>
        </p:txBody>
      </p:sp>
    </p:spTree>
    <p:extLst>
      <p:ext uri="{BB962C8B-B14F-4D97-AF65-F5344CB8AC3E}">
        <p14:creationId xmlns:p14="http://schemas.microsoft.com/office/powerpoint/2010/main" val="15940803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42900" y="1665520"/>
            <a:ext cx="6172200" cy="857250"/>
          </a:xfrm>
        </p:spPr>
        <p:txBody>
          <a:bodyPr/>
          <a:lstStyle/>
          <a:p>
            <a:pPr eaLnBrk="1" hangingPunct="1"/>
            <a:r>
              <a:rPr lang="en-US" altLang="en-US" b="1" dirty="0"/>
              <a:t>44 yo Dizzy Male: Posterior Stroke</a:t>
            </a:r>
          </a:p>
        </p:txBody>
      </p:sp>
      <p:sp>
        <p:nvSpPr>
          <p:cNvPr id="27651" name="Rectangle 3"/>
          <p:cNvSpPr>
            <a:spLocks noGrp="1" noChangeArrowheads="1"/>
          </p:cNvSpPr>
          <p:nvPr>
            <p:ph idx="1"/>
          </p:nvPr>
        </p:nvSpPr>
        <p:spPr>
          <a:xfrm>
            <a:off x="161046" y="2877638"/>
            <a:ext cx="6400800" cy="528416"/>
          </a:xfrm>
        </p:spPr>
        <p:txBody>
          <a:bodyPr/>
          <a:lstStyle/>
          <a:p>
            <a:pPr marL="85721" indent="0">
              <a:buNone/>
            </a:pPr>
            <a:r>
              <a:rPr lang="en-US" altLang="en-US" sz="2700" b="1" dirty="0"/>
              <a:t>Posterior circulation occlusions.</a:t>
            </a:r>
          </a:p>
          <a:p>
            <a:endParaRPr lang="en-US" altLang="en-US" sz="2700" b="1" dirty="0"/>
          </a:p>
        </p:txBody>
      </p:sp>
      <p:cxnSp>
        <p:nvCxnSpPr>
          <p:cNvPr id="6" name="Straight Connector 5"/>
          <p:cNvCxnSpPr/>
          <p:nvPr/>
        </p:nvCxnSpPr>
        <p:spPr>
          <a:xfrm>
            <a:off x="571500" y="2776627"/>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00B3176-A757-D5F3-7E18-D12C2DBF7D43}"/>
              </a:ext>
            </a:extLst>
          </p:cNvPr>
          <p:cNvSpPr txBox="1"/>
          <p:nvPr/>
        </p:nvSpPr>
        <p:spPr>
          <a:xfrm>
            <a:off x="3968320" y="3620231"/>
            <a:ext cx="2450515" cy="3093154"/>
          </a:xfrm>
          <a:prstGeom prst="rect">
            <a:avLst/>
          </a:prstGeom>
          <a:noFill/>
        </p:spPr>
        <p:txBody>
          <a:bodyPr wrap="square" rtlCol="0">
            <a:spAutoFit/>
          </a:bodyPr>
          <a:lstStyle/>
          <a:p>
            <a:r>
              <a:rPr lang="en-US" sz="1500" dirty="0">
                <a:solidFill>
                  <a:srgbClr val="333333"/>
                </a:solidFill>
                <a:latin typeface="interfaceregular"/>
              </a:rPr>
              <a:t>Anatomy of the vertebral and basilar arterial circulation and circle of Willis. </a:t>
            </a:r>
          </a:p>
          <a:p>
            <a:endParaRPr lang="en-US" sz="1500" dirty="0">
              <a:solidFill>
                <a:srgbClr val="333333"/>
              </a:solidFill>
              <a:latin typeface="interfaceregular"/>
            </a:endParaRPr>
          </a:p>
          <a:p>
            <a:pPr marL="257162" indent="-257162">
              <a:buAutoNum type="alphaUcParenBoth"/>
            </a:pPr>
            <a:r>
              <a:rPr lang="en-US" sz="1500" dirty="0">
                <a:solidFill>
                  <a:srgbClr val="333333"/>
                </a:solidFill>
                <a:latin typeface="interfaceregular"/>
              </a:rPr>
              <a:t>Site of posterior inferior cerebellar artery occlusion </a:t>
            </a:r>
          </a:p>
          <a:p>
            <a:pPr marL="257162" indent="-257162">
              <a:buAutoNum type="alphaUcParenBoth" startAt="2"/>
            </a:pPr>
            <a:r>
              <a:rPr lang="en-US" sz="1500" dirty="0">
                <a:solidFill>
                  <a:srgbClr val="333333"/>
                </a:solidFill>
                <a:latin typeface="interfaceregular"/>
              </a:rPr>
              <a:t>Site of posterior cerebral artery occlusion</a:t>
            </a:r>
          </a:p>
          <a:p>
            <a:pPr marL="257162" indent="-257162">
              <a:buAutoNum type="alphaUcParenBoth" startAt="2"/>
            </a:pPr>
            <a:r>
              <a:rPr lang="en-US" sz="1500" dirty="0">
                <a:solidFill>
                  <a:srgbClr val="333333"/>
                </a:solidFill>
                <a:latin typeface="interfaceregular"/>
              </a:rPr>
              <a:t>Site of pontine perforating artery occlusion</a:t>
            </a:r>
            <a:endParaRPr lang="en-US" sz="1500" dirty="0">
              <a:highlight>
                <a:srgbClr val="FFFF00"/>
              </a:highlight>
            </a:endParaRPr>
          </a:p>
        </p:txBody>
      </p:sp>
      <p:pic>
        <p:nvPicPr>
          <p:cNvPr id="4" name="Picture 3">
            <a:extLst>
              <a:ext uri="{FF2B5EF4-FFF2-40B4-BE49-F238E27FC236}">
                <a16:creationId xmlns:a16="http://schemas.microsoft.com/office/drawing/2014/main" id="{F9EE3350-F414-8E18-33E4-64D460D8C522}"/>
              </a:ext>
            </a:extLst>
          </p:cNvPr>
          <p:cNvPicPr>
            <a:picLocks noChangeAspect="1"/>
          </p:cNvPicPr>
          <p:nvPr/>
        </p:nvPicPr>
        <p:blipFill>
          <a:blip r:embed="rId2"/>
          <a:stretch>
            <a:fillRect/>
          </a:stretch>
        </p:blipFill>
        <p:spPr>
          <a:xfrm>
            <a:off x="646821" y="3505594"/>
            <a:ext cx="2714625" cy="3143250"/>
          </a:xfrm>
          <a:prstGeom prst="rect">
            <a:avLst/>
          </a:prstGeom>
        </p:spPr>
      </p:pic>
      <p:sp>
        <p:nvSpPr>
          <p:cNvPr id="5" name="Oval 4">
            <a:extLst>
              <a:ext uri="{FF2B5EF4-FFF2-40B4-BE49-F238E27FC236}">
                <a16:creationId xmlns:a16="http://schemas.microsoft.com/office/drawing/2014/main" id="{F92D1574-9771-4C4A-1A90-9705C95F3E72}"/>
              </a:ext>
            </a:extLst>
          </p:cNvPr>
          <p:cNvSpPr/>
          <p:nvPr/>
        </p:nvSpPr>
        <p:spPr>
          <a:xfrm>
            <a:off x="2203884" y="5748846"/>
            <a:ext cx="346229" cy="352888"/>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Oval 6">
            <a:extLst>
              <a:ext uri="{FF2B5EF4-FFF2-40B4-BE49-F238E27FC236}">
                <a16:creationId xmlns:a16="http://schemas.microsoft.com/office/drawing/2014/main" id="{C150778C-403C-2BE5-8E47-8345C3825452}"/>
              </a:ext>
            </a:extLst>
          </p:cNvPr>
          <p:cNvSpPr/>
          <p:nvPr/>
        </p:nvSpPr>
        <p:spPr>
          <a:xfrm>
            <a:off x="2190568" y="4403061"/>
            <a:ext cx="346229" cy="352888"/>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a:extLst>
              <a:ext uri="{FF2B5EF4-FFF2-40B4-BE49-F238E27FC236}">
                <a16:creationId xmlns:a16="http://schemas.microsoft.com/office/drawing/2014/main" id="{490B0A3F-7135-08FE-FF72-576BCC28DF59}"/>
              </a:ext>
            </a:extLst>
          </p:cNvPr>
          <p:cNvPicPr>
            <a:picLocks noChangeAspect="1"/>
          </p:cNvPicPr>
          <p:nvPr/>
        </p:nvPicPr>
        <p:blipFill>
          <a:blip r:embed="rId3"/>
          <a:stretch>
            <a:fillRect/>
          </a:stretch>
        </p:blipFill>
        <p:spPr>
          <a:xfrm>
            <a:off x="1747599" y="4760679"/>
            <a:ext cx="393226" cy="397799"/>
          </a:xfrm>
          <a:prstGeom prst="rect">
            <a:avLst/>
          </a:prstGeom>
        </p:spPr>
      </p:pic>
      <p:sp>
        <p:nvSpPr>
          <p:cNvPr id="10" name="TextBox 9">
            <a:extLst>
              <a:ext uri="{FF2B5EF4-FFF2-40B4-BE49-F238E27FC236}">
                <a16:creationId xmlns:a16="http://schemas.microsoft.com/office/drawing/2014/main" id="{DB927876-E412-8DFB-1B72-B1854416FEEE}"/>
              </a:ext>
            </a:extLst>
          </p:cNvPr>
          <p:cNvSpPr txBox="1"/>
          <p:nvPr/>
        </p:nvSpPr>
        <p:spPr>
          <a:xfrm>
            <a:off x="1646946" y="6748385"/>
            <a:ext cx="3429000" cy="369332"/>
          </a:xfrm>
          <a:prstGeom prst="rect">
            <a:avLst/>
          </a:prstGeom>
          <a:noFill/>
        </p:spPr>
        <p:txBody>
          <a:bodyPr wrap="square">
            <a:spAutoFit/>
          </a:bodyPr>
          <a:lstStyle/>
          <a:p>
            <a:pPr marL="85721" defTabSz="685766">
              <a:spcBef>
                <a:spcPts val="270"/>
              </a:spcBef>
              <a:buSzPts val="1800"/>
              <a:defRPr/>
            </a:pPr>
            <a:r>
              <a:rPr lang="en-US" altLang="en-US" sz="1800" b="1" dirty="0">
                <a:latin typeface="Calibri"/>
                <a:cs typeface="Calibri"/>
                <a:sym typeface="Calibri"/>
              </a:rPr>
              <a:t>Arterial occlusions posteriorly.</a:t>
            </a:r>
          </a:p>
        </p:txBody>
      </p:sp>
    </p:spTree>
    <p:extLst>
      <p:ext uri="{BB962C8B-B14F-4D97-AF65-F5344CB8AC3E}">
        <p14:creationId xmlns:p14="http://schemas.microsoft.com/office/powerpoint/2010/main" val="5593001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42900" y="1584484"/>
            <a:ext cx="6172200" cy="857250"/>
          </a:xfrm>
        </p:spPr>
        <p:txBody>
          <a:bodyPr/>
          <a:lstStyle/>
          <a:p>
            <a:pPr eaLnBrk="1" hangingPunct="1"/>
            <a:r>
              <a:rPr lang="en-US" altLang="en-US" b="1" dirty="0"/>
              <a:t>44 yo Dizzy Male: </a:t>
            </a:r>
            <a:br>
              <a:rPr lang="en-US" altLang="en-US" b="1" dirty="0"/>
            </a:br>
            <a:r>
              <a:rPr lang="en-US" altLang="en-US" b="1" dirty="0"/>
              <a:t>Is it Central?</a:t>
            </a:r>
          </a:p>
        </p:txBody>
      </p:sp>
      <p:sp>
        <p:nvSpPr>
          <p:cNvPr id="27651" name="Rectangle 3"/>
          <p:cNvSpPr>
            <a:spLocks noGrp="1" noChangeArrowheads="1"/>
          </p:cNvSpPr>
          <p:nvPr>
            <p:ph idx="1"/>
          </p:nvPr>
        </p:nvSpPr>
        <p:spPr>
          <a:xfrm>
            <a:off x="228600" y="2951474"/>
            <a:ext cx="6400800" cy="3680222"/>
          </a:xfrm>
        </p:spPr>
        <p:txBody>
          <a:bodyPr/>
          <a:lstStyle/>
          <a:p>
            <a:r>
              <a:rPr lang="en-US" altLang="en-US" sz="2700" b="1" dirty="0"/>
              <a:t>Acute vestibular syndrome (AVS)</a:t>
            </a:r>
          </a:p>
          <a:p>
            <a:r>
              <a:rPr lang="en-US" altLang="en-US" sz="2700" b="1" dirty="0"/>
              <a:t>Vertebrobasilar system posterior stroke?</a:t>
            </a:r>
          </a:p>
          <a:p>
            <a:r>
              <a:rPr lang="en-US" altLang="en-US" sz="2700" b="1" dirty="0"/>
              <a:t>Posterior circulation tissues</a:t>
            </a:r>
          </a:p>
          <a:p>
            <a:pPr lvl="1"/>
            <a:r>
              <a:rPr lang="en-US" altLang="en-US" sz="2400" b="1" dirty="0"/>
              <a:t>Thalamus</a:t>
            </a:r>
          </a:p>
          <a:p>
            <a:pPr lvl="1"/>
            <a:r>
              <a:rPr lang="en-US" altLang="en-US" sz="2400" b="1" dirty="0"/>
              <a:t>Brainstem (midbrain, pons, medulla)</a:t>
            </a:r>
          </a:p>
          <a:p>
            <a:pPr lvl="1"/>
            <a:r>
              <a:rPr lang="en-US" altLang="en-US" sz="2400" b="1" dirty="0"/>
              <a:t>Occipital lobes</a:t>
            </a:r>
          </a:p>
          <a:p>
            <a:pPr lvl="1"/>
            <a:r>
              <a:rPr lang="en-US" altLang="en-US" sz="2400" b="1" dirty="0"/>
              <a:t>Temporal and parietal lobes</a:t>
            </a:r>
            <a:endParaRPr lang="en-US" altLang="en-US" sz="2700" b="1" dirty="0"/>
          </a:p>
          <a:p>
            <a:r>
              <a:rPr lang="en-US" altLang="en-US" sz="2700" b="1" dirty="0"/>
              <a:t>Outcome can be devastating</a:t>
            </a:r>
          </a:p>
          <a:p>
            <a:endParaRPr lang="en-US" altLang="en-US" sz="2700" b="1" dirty="0"/>
          </a:p>
          <a:p>
            <a:endParaRPr lang="en-US" altLang="en-US" sz="2700" b="1" dirty="0"/>
          </a:p>
          <a:p>
            <a:endParaRPr lang="en-US" altLang="en-US" sz="2700" b="1" dirty="0"/>
          </a:p>
        </p:txBody>
      </p:sp>
      <p:cxnSp>
        <p:nvCxnSpPr>
          <p:cNvPr id="6" name="Straight Connector 5"/>
          <p:cNvCxnSpPr/>
          <p:nvPr/>
        </p:nvCxnSpPr>
        <p:spPr>
          <a:xfrm>
            <a:off x="571500" y="2805382"/>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5554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965081"/>
            <a:ext cx="6172200" cy="857250"/>
          </a:xfrm>
        </p:spPr>
        <p:txBody>
          <a:bodyPr/>
          <a:lstStyle/>
          <a:p>
            <a:r>
              <a:rPr lang="en-US" altLang="en-US" b="1" dirty="0"/>
              <a:t>Posterior Circulation Stroke</a:t>
            </a:r>
          </a:p>
        </p:txBody>
      </p:sp>
      <p:sp>
        <p:nvSpPr>
          <p:cNvPr id="103427" name="Rectangle 3"/>
          <p:cNvSpPr>
            <a:spLocks noGrp="1" noChangeArrowheads="1"/>
          </p:cNvSpPr>
          <p:nvPr>
            <p:ph idx="1"/>
          </p:nvPr>
        </p:nvSpPr>
        <p:spPr>
          <a:xfrm>
            <a:off x="-57510" y="2304950"/>
            <a:ext cx="2145102" cy="708545"/>
          </a:xfrm>
        </p:spPr>
        <p:txBody>
          <a:bodyPr/>
          <a:lstStyle/>
          <a:p>
            <a:pPr marL="85721" indent="0">
              <a:buNone/>
            </a:pPr>
            <a:r>
              <a:rPr lang="en-US" altLang="en-US" b="1" dirty="0"/>
              <a:t>Posterior Circle of Willis blood flow disruption to brain and brain stem.</a:t>
            </a:r>
            <a:endParaRPr lang="en-US" altLang="en-US" sz="2100" b="1" dirty="0"/>
          </a:p>
          <a:p>
            <a:pPr marL="85721" indent="0">
              <a:buNone/>
            </a:pPr>
            <a:endParaRPr lang="en-US" altLang="en-US" sz="2100" b="1" dirty="0"/>
          </a:p>
          <a:p>
            <a:pPr marL="85721" indent="0">
              <a:buNone/>
            </a:pPr>
            <a:endParaRPr lang="en-US" altLang="en-US" sz="2100" b="1" dirty="0"/>
          </a:p>
        </p:txBody>
      </p:sp>
      <p:cxnSp>
        <p:nvCxnSpPr>
          <p:cNvPr id="6" name="Straight Connector 5"/>
          <p:cNvCxnSpPr/>
          <p:nvPr/>
        </p:nvCxnSpPr>
        <p:spPr>
          <a:xfrm>
            <a:off x="685800" y="2092984"/>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6538B15-1BB0-4CD8-9227-7A8C896411E3}"/>
              </a:ext>
            </a:extLst>
          </p:cNvPr>
          <p:cNvPicPr>
            <a:picLocks noChangeAspect="1"/>
          </p:cNvPicPr>
          <p:nvPr/>
        </p:nvPicPr>
        <p:blipFill>
          <a:blip r:embed="rId2"/>
          <a:stretch>
            <a:fillRect/>
          </a:stretch>
        </p:blipFill>
        <p:spPr>
          <a:xfrm>
            <a:off x="1985962" y="2471569"/>
            <a:ext cx="4872038" cy="3794218"/>
          </a:xfrm>
          <a:prstGeom prst="rect">
            <a:avLst/>
          </a:prstGeom>
        </p:spPr>
      </p:pic>
    </p:spTree>
    <p:extLst>
      <p:ext uri="{BB962C8B-B14F-4D97-AF65-F5344CB8AC3E}">
        <p14:creationId xmlns:p14="http://schemas.microsoft.com/office/powerpoint/2010/main" val="3744025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b="1" dirty="0"/>
              <a:t>Vertigo</a:t>
            </a:r>
          </a:p>
        </p:txBody>
      </p:sp>
      <p:sp>
        <p:nvSpPr>
          <p:cNvPr id="27651" name="Rectangle 3"/>
          <p:cNvSpPr>
            <a:spLocks noGrp="1" noChangeArrowheads="1"/>
          </p:cNvSpPr>
          <p:nvPr>
            <p:ph idx="1"/>
          </p:nvPr>
        </p:nvSpPr>
        <p:spPr>
          <a:xfrm>
            <a:off x="394659" y="2091211"/>
            <a:ext cx="6172200" cy="3394472"/>
          </a:xfrm>
        </p:spPr>
        <p:txBody>
          <a:bodyPr/>
          <a:lstStyle/>
          <a:p>
            <a:pPr algn="l" fontAlgn="base"/>
            <a:r>
              <a:rPr lang="en-US" b="1" i="0" u="sng" strike="noStrike" dirty="0">
                <a:solidFill>
                  <a:srgbClr val="0074CC"/>
                </a:solidFill>
                <a:effectLst/>
                <a:latin typeface="Playfair Display" panose="00000500000000000000" pitchFamily="2" charset="0"/>
                <a:hlinkClick r:id="rId2"/>
              </a:rPr>
              <a:t>noun</a:t>
            </a:r>
            <a:endParaRPr lang="en-US" b="1" i="0" u="none" strike="noStrike" dirty="0">
              <a:solidFill>
                <a:srgbClr val="4A7D95"/>
              </a:solidFill>
              <a:effectLst/>
              <a:latin typeface="Playfair Display" panose="00000500000000000000" pitchFamily="2" charset="0"/>
            </a:endParaRPr>
          </a:p>
          <a:p>
            <a:pPr algn="l" fontAlgn="base"/>
            <a:r>
              <a:rPr lang="en-US" b="0" i="0" dirty="0" err="1">
                <a:solidFill>
                  <a:srgbClr val="757575"/>
                </a:solidFill>
                <a:effectLst/>
                <a:latin typeface="inherit"/>
              </a:rPr>
              <a:t>ver</a:t>
            </a:r>
            <a:r>
              <a:rPr lang="en-US" b="0" i="0" dirty="0">
                <a:solidFill>
                  <a:srgbClr val="757575"/>
                </a:solidFill>
                <a:effectLst/>
                <a:latin typeface="inherit"/>
              </a:rPr>
              <a:t>·​</a:t>
            </a:r>
            <a:r>
              <a:rPr lang="en-US" b="0" i="0" dirty="0" err="1">
                <a:solidFill>
                  <a:srgbClr val="757575"/>
                </a:solidFill>
                <a:effectLst/>
                <a:latin typeface="inherit"/>
              </a:rPr>
              <a:t>ti</a:t>
            </a:r>
            <a:r>
              <a:rPr lang="en-US" b="0" i="0" dirty="0">
                <a:solidFill>
                  <a:srgbClr val="757575"/>
                </a:solidFill>
                <a:effectLst/>
                <a:latin typeface="inherit"/>
              </a:rPr>
              <a:t>·​go </a:t>
            </a:r>
            <a:r>
              <a:rPr lang="en-US" b="0" i="0" u="none" strike="noStrike" dirty="0">
                <a:solidFill>
                  <a:srgbClr val="0074CC"/>
                </a:solidFill>
                <a:effectLst/>
                <a:latin typeface="Open Sans" panose="020B0606030504020204" pitchFamily="34" charset="0"/>
                <a:hlinkClick r:id="rId3" tooltip="How to pronounce vertigo (audio)"/>
              </a:rPr>
              <a:t>ˈ</a:t>
            </a:r>
            <a:r>
              <a:rPr lang="en-US" b="0" i="0" u="none" strike="noStrike" dirty="0" err="1">
                <a:solidFill>
                  <a:srgbClr val="0074CC"/>
                </a:solidFill>
                <a:effectLst/>
                <a:latin typeface="Open Sans" panose="020B0606030504020204" pitchFamily="34" charset="0"/>
                <a:hlinkClick r:id="rId3" tooltip="How to pronounce vertigo (audio)"/>
              </a:rPr>
              <a:t>vər-ti</a:t>
            </a:r>
            <a:r>
              <a:rPr lang="en-US" b="0" i="0" u="none" strike="noStrike" dirty="0">
                <a:solidFill>
                  <a:srgbClr val="0074CC"/>
                </a:solidFill>
                <a:effectLst/>
                <a:latin typeface="Open Sans" panose="020B0606030504020204" pitchFamily="34" charset="0"/>
                <a:hlinkClick r:id="rId3" tooltip="How to pronounce vertigo (audio)"/>
              </a:rPr>
              <a:t>-ˌ</a:t>
            </a:r>
            <a:r>
              <a:rPr lang="en-US" b="0" i="0" u="none" strike="noStrike" dirty="0" err="1">
                <a:solidFill>
                  <a:srgbClr val="0074CC"/>
                </a:solidFill>
                <a:effectLst/>
                <a:latin typeface="Open Sans" panose="020B0606030504020204" pitchFamily="34" charset="0"/>
                <a:hlinkClick r:id="rId3" tooltip="How to pronounce vertigo (audio)"/>
              </a:rPr>
              <a:t>gō</a:t>
            </a:r>
            <a:r>
              <a:rPr lang="en-US" b="0" i="0" u="none" strike="noStrike" dirty="0">
                <a:solidFill>
                  <a:srgbClr val="0074CC"/>
                </a:solidFill>
                <a:effectLst/>
                <a:latin typeface="Open Sans" panose="020B0606030504020204" pitchFamily="34" charset="0"/>
                <a:hlinkClick r:id="rId3" tooltip="How to pronounce vertigo (audio)"/>
              </a:rPr>
              <a:t> </a:t>
            </a:r>
            <a:endParaRPr lang="en-US" u="none" strike="noStrike" dirty="0">
              <a:solidFill>
                <a:srgbClr val="757575"/>
              </a:solidFill>
              <a:latin typeface="inherit"/>
            </a:endParaRPr>
          </a:p>
          <a:p>
            <a:pPr algn="l" fontAlgn="base"/>
            <a:r>
              <a:rPr lang="en-US" b="1" i="0" dirty="0">
                <a:solidFill>
                  <a:schemeClr val="tx1"/>
                </a:solidFill>
                <a:effectLst/>
                <a:latin typeface="inherit"/>
              </a:rPr>
              <a:t>1.</a:t>
            </a:r>
            <a:endParaRPr lang="en-US" b="1" i="0" dirty="0">
              <a:solidFill>
                <a:schemeClr val="tx1"/>
              </a:solidFill>
              <a:effectLst/>
              <a:latin typeface="Open Sans" panose="020B0606030504020204" pitchFamily="34" charset="0"/>
            </a:endParaRPr>
          </a:p>
          <a:p>
            <a:pPr algn="l" fontAlgn="base"/>
            <a:r>
              <a:rPr lang="en-US" b="1" i="0" dirty="0">
                <a:solidFill>
                  <a:srgbClr val="303336"/>
                </a:solidFill>
                <a:effectLst/>
                <a:latin typeface="+mn-lt"/>
              </a:rPr>
              <a:t>a</a:t>
            </a:r>
            <a:r>
              <a:rPr lang="en-US" b="1" i="0" dirty="0">
                <a:solidFill>
                  <a:srgbClr val="212529"/>
                </a:solidFill>
                <a:effectLst/>
                <a:latin typeface="+mn-lt"/>
              </a:rPr>
              <a:t>: </a:t>
            </a:r>
            <a:r>
              <a:rPr lang="en-US" b="0" i="0" dirty="0">
                <a:solidFill>
                  <a:srgbClr val="212529"/>
                </a:solidFill>
                <a:effectLst/>
                <a:latin typeface="+mn-lt"/>
              </a:rPr>
              <a:t>a sensation of motion in which the individual or the individual's surroundings seem to </a:t>
            </a:r>
            <a:r>
              <a:rPr lang="en-US" b="0" i="0" dirty="0">
                <a:solidFill>
                  <a:srgbClr val="212529"/>
                </a:solidFill>
                <a:effectLst/>
                <a:highlight>
                  <a:srgbClr val="FFFF00"/>
                </a:highlight>
                <a:latin typeface="+mn-lt"/>
              </a:rPr>
              <a:t>whirl dizzily</a:t>
            </a:r>
          </a:p>
          <a:p>
            <a:pPr algn="l" fontAlgn="base"/>
            <a:r>
              <a:rPr lang="en-US" b="1" i="0" dirty="0">
                <a:solidFill>
                  <a:srgbClr val="303336"/>
                </a:solidFill>
                <a:effectLst/>
                <a:latin typeface="+mn-lt"/>
              </a:rPr>
              <a:t>b</a:t>
            </a:r>
            <a:r>
              <a:rPr lang="en-US" b="1" i="0" dirty="0">
                <a:solidFill>
                  <a:srgbClr val="212529"/>
                </a:solidFill>
                <a:effectLst/>
                <a:latin typeface="+mn-lt"/>
              </a:rPr>
              <a:t>: </a:t>
            </a:r>
            <a:r>
              <a:rPr lang="en-US" b="0" i="0" dirty="0">
                <a:solidFill>
                  <a:srgbClr val="212529"/>
                </a:solidFill>
                <a:effectLst/>
                <a:latin typeface="+mn-lt"/>
              </a:rPr>
              <a:t>a dizzy </a:t>
            </a:r>
            <a:r>
              <a:rPr lang="en-US" b="0" i="0" dirty="0">
                <a:solidFill>
                  <a:srgbClr val="212529"/>
                </a:solidFill>
                <a:effectLst/>
                <a:highlight>
                  <a:srgbClr val="FFFF00"/>
                </a:highlight>
                <a:latin typeface="+mn-lt"/>
              </a:rPr>
              <a:t>confused</a:t>
            </a:r>
            <a:r>
              <a:rPr lang="en-US" b="0" i="0" dirty="0">
                <a:solidFill>
                  <a:srgbClr val="212529"/>
                </a:solidFill>
                <a:effectLst/>
                <a:latin typeface="+mn-lt"/>
              </a:rPr>
              <a:t> state of mind</a:t>
            </a:r>
          </a:p>
          <a:p>
            <a:r>
              <a:rPr lang="en-US" dirty="0">
                <a:latin typeface="+mn-lt"/>
              </a:rPr>
              <a:t>Mentally confused</a:t>
            </a:r>
          </a:p>
        </p:txBody>
      </p:sp>
      <p:cxnSp>
        <p:nvCxnSpPr>
          <p:cNvPr id="6" name="Straight Connector 5"/>
          <p:cNvCxnSpPr/>
          <p:nvPr/>
        </p:nvCxnSpPr>
        <p:spPr>
          <a:xfrm>
            <a:off x="571500" y="1757991"/>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8989" y="756709"/>
            <a:ext cx="738501"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91123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342900" y="3794523"/>
            <a:ext cx="6172200" cy="777479"/>
          </a:xfrm>
          <a:prstGeom prst="rect">
            <a:avLst/>
          </a:prstGeom>
          <a:noFill/>
          <a:ln>
            <a:noFill/>
          </a:ln>
        </p:spPr>
        <p:txBody>
          <a:bodyPr spcFirstLastPara="1" wrap="square" lIns="68569" tIns="34275" rIns="68569" bIns="34275" anchor="ctr" anchorCtr="0">
            <a:noAutofit/>
          </a:bodyPr>
          <a:lstStyle/>
          <a:p>
            <a:br>
              <a:rPr lang="en-US" sz="4500" b="1" dirty="0"/>
            </a:br>
            <a:r>
              <a:rPr lang="en-US" sz="4500" b="1" dirty="0"/>
              <a:t>Dizziness / Vertigo</a:t>
            </a:r>
            <a:br>
              <a:rPr lang="en-US" sz="4500" b="1" dirty="0"/>
            </a:br>
            <a:r>
              <a:rPr lang="en-US" sz="4500" b="1" dirty="0"/>
              <a:t>EMR Documentation</a:t>
            </a:r>
            <a:endParaRPr sz="4500" b="1" dirty="0"/>
          </a:p>
        </p:txBody>
      </p:sp>
    </p:spTree>
    <p:extLst>
      <p:ext uri="{BB962C8B-B14F-4D97-AF65-F5344CB8AC3E}">
        <p14:creationId xmlns:p14="http://schemas.microsoft.com/office/powerpoint/2010/main" val="17671091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76"/>
          <p:cNvSpPr txBox="1">
            <a:spLocks noGrp="1"/>
          </p:cNvSpPr>
          <p:nvPr>
            <p:ph type="title"/>
          </p:nvPr>
        </p:nvSpPr>
        <p:spPr>
          <a:xfrm>
            <a:off x="342899" y="2104592"/>
            <a:ext cx="6172200" cy="857250"/>
          </a:xfrm>
          <a:prstGeom prst="rect">
            <a:avLst/>
          </a:prstGeom>
          <a:noFill/>
          <a:ln>
            <a:noFill/>
          </a:ln>
        </p:spPr>
        <p:txBody>
          <a:bodyPr spcFirstLastPara="1" wrap="square" lIns="68569" tIns="34275" rIns="68569" bIns="34275" anchor="ctr" anchorCtr="0">
            <a:noAutofit/>
          </a:bodyPr>
          <a:lstStyle/>
          <a:p>
            <a:r>
              <a:rPr lang="en-US" b="1" dirty="0"/>
              <a:t>Dizziness Dot Phrase</a:t>
            </a:r>
            <a:endParaRPr sz="3150" dirty="0"/>
          </a:p>
        </p:txBody>
      </p:sp>
      <p:sp>
        <p:nvSpPr>
          <p:cNvPr id="629" name="Google Shape;629;p76"/>
          <p:cNvSpPr txBox="1">
            <a:spLocks noGrp="1"/>
          </p:cNvSpPr>
          <p:nvPr>
            <p:ph type="body" idx="1"/>
          </p:nvPr>
        </p:nvSpPr>
        <p:spPr>
          <a:xfrm>
            <a:off x="244691" y="3026731"/>
            <a:ext cx="6515100" cy="3543300"/>
          </a:xfrm>
          <a:prstGeom prst="rect">
            <a:avLst/>
          </a:prstGeom>
          <a:noFill/>
          <a:ln>
            <a:noFill/>
          </a:ln>
        </p:spPr>
        <p:txBody>
          <a:bodyPr spcFirstLastPara="1" wrap="square" lIns="68569" tIns="34275" rIns="68569" bIns="34275" anchor="t" anchorCtr="0">
            <a:noAutofit/>
          </a:bodyPr>
          <a:lstStyle/>
          <a:p>
            <a:pPr marL="0" indent="0">
              <a:spcBef>
                <a:spcPts val="0"/>
              </a:spcBef>
              <a:buSzPts val="3200"/>
              <a:buNone/>
            </a:pPr>
            <a:r>
              <a:rPr lang="en-US" b="1" dirty="0"/>
              <a:t>Dizziness:</a:t>
            </a:r>
          </a:p>
          <a:p>
            <a:pPr indent="-342884">
              <a:spcBef>
                <a:spcPts val="0"/>
              </a:spcBef>
              <a:buSzPts val="3200"/>
            </a:pPr>
            <a:r>
              <a:rPr lang="en-US" sz="2100" b="1" dirty="0">
                <a:highlight>
                  <a:srgbClr val="FFFF00"/>
                </a:highlight>
              </a:rPr>
              <a:t>Diagnosis: Non-specific dizziness.  </a:t>
            </a:r>
          </a:p>
          <a:p>
            <a:pPr indent="-342884">
              <a:spcBef>
                <a:spcPts val="0"/>
              </a:spcBef>
              <a:buSzPts val="3200"/>
            </a:pPr>
            <a:r>
              <a:rPr lang="en-US" sz="2100" b="1" dirty="0"/>
              <a:t>No evidence of syncope or near syncope.  No findings c/w vertigo.  No motion symptoms noted. No physical exam or test findings demonstrating a systemic cause to the symptoms. Normal CV exam. Neurological exam, including vision, hearing, speech, standing and gait, cerebellar signs, and HINTS testing is normal. Pt not orthostatic. VS normal. EKG and lab testing normal. Able to be discharged safely. Pt aware and agrees with plan for outpatient follow-up. Return prn.</a:t>
            </a:r>
          </a:p>
          <a:p>
            <a:pPr marL="257162">
              <a:spcBef>
                <a:spcPts val="0"/>
              </a:spcBef>
              <a:buSzPts val="3200"/>
            </a:pPr>
            <a:endParaRPr lang="en-US" b="1" dirty="0"/>
          </a:p>
          <a:p>
            <a:pPr marL="257162">
              <a:spcBef>
                <a:spcPts val="0"/>
              </a:spcBef>
              <a:buSzPts val="3200"/>
            </a:pPr>
            <a:endParaRPr dirty="0"/>
          </a:p>
          <a:p>
            <a:pPr marL="257162" indent="-104771">
              <a:spcBef>
                <a:spcPts val="480"/>
              </a:spcBef>
              <a:buSzPts val="3200"/>
              <a:buNone/>
            </a:pPr>
            <a:endParaRPr dirty="0"/>
          </a:p>
        </p:txBody>
      </p:sp>
      <p:pic>
        <p:nvPicPr>
          <p:cNvPr id="630" name="Google Shape;630;p76"/>
          <p:cNvPicPr preferRelativeResize="0"/>
          <p:nvPr/>
        </p:nvPicPr>
        <p:blipFill rotWithShape="1">
          <a:blip r:embed="rId3">
            <a:alphaModFix/>
          </a:blip>
          <a:srcRect/>
          <a:stretch/>
        </p:blipFill>
        <p:spPr>
          <a:xfrm>
            <a:off x="548285" y="2913511"/>
            <a:ext cx="5761435" cy="41672"/>
          </a:xfrm>
          <a:prstGeom prst="rect">
            <a:avLst/>
          </a:prstGeom>
          <a:noFill/>
          <a:ln>
            <a:noFill/>
          </a:ln>
        </p:spPr>
      </p:pic>
    </p:spTree>
    <p:extLst>
      <p:ext uri="{BB962C8B-B14F-4D97-AF65-F5344CB8AC3E}">
        <p14:creationId xmlns:p14="http://schemas.microsoft.com/office/powerpoint/2010/main" val="8507240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76"/>
          <p:cNvSpPr txBox="1">
            <a:spLocks noGrp="1"/>
          </p:cNvSpPr>
          <p:nvPr>
            <p:ph type="title"/>
          </p:nvPr>
        </p:nvSpPr>
        <p:spPr>
          <a:xfrm>
            <a:off x="342899" y="2104592"/>
            <a:ext cx="6172200" cy="857250"/>
          </a:xfrm>
          <a:prstGeom prst="rect">
            <a:avLst/>
          </a:prstGeom>
          <a:noFill/>
          <a:ln>
            <a:noFill/>
          </a:ln>
        </p:spPr>
        <p:txBody>
          <a:bodyPr spcFirstLastPara="1" wrap="square" lIns="68569" tIns="34275" rIns="68569" bIns="34275" anchor="ctr" anchorCtr="0">
            <a:noAutofit/>
          </a:bodyPr>
          <a:lstStyle/>
          <a:p>
            <a:r>
              <a:rPr lang="en-US" b="1" dirty="0"/>
              <a:t>Vertigo Dot Phrase</a:t>
            </a:r>
            <a:endParaRPr sz="3150" dirty="0"/>
          </a:p>
        </p:txBody>
      </p:sp>
      <p:sp>
        <p:nvSpPr>
          <p:cNvPr id="629" name="Google Shape;629;p76"/>
          <p:cNvSpPr txBox="1">
            <a:spLocks noGrp="1"/>
          </p:cNvSpPr>
          <p:nvPr>
            <p:ph type="body" idx="1"/>
          </p:nvPr>
        </p:nvSpPr>
        <p:spPr>
          <a:xfrm>
            <a:off x="244691" y="2961842"/>
            <a:ext cx="6515100" cy="3543300"/>
          </a:xfrm>
          <a:prstGeom prst="rect">
            <a:avLst/>
          </a:prstGeom>
          <a:noFill/>
          <a:ln>
            <a:noFill/>
          </a:ln>
        </p:spPr>
        <p:txBody>
          <a:bodyPr spcFirstLastPara="1" wrap="square" lIns="68569" tIns="34275" rIns="68569" bIns="34275" anchor="t" anchorCtr="0">
            <a:noAutofit/>
          </a:bodyPr>
          <a:lstStyle/>
          <a:p>
            <a:pPr marL="0" indent="0">
              <a:spcBef>
                <a:spcPts val="0"/>
              </a:spcBef>
              <a:buSzPts val="3200"/>
              <a:buNone/>
            </a:pPr>
            <a:r>
              <a:rPr lang="en-US" sz="2100" b="1" dirty="0"/>
              <a:t>Vertigo:</a:t>
            </a:r>
          </a:p>
          <a:p>
            <a:pPr indent="-342884">
              <a:spcBef>
                <a:spcPts val="0"/>
              </a:spcBef>
              <a:buSzPts val="3200"/>
            </a:pPr>
            <a:r>
              <a:rPr lang="en-US" sz="2100" b="1" dirty="0">
                <a:highlight>
                  <a:srgbClr val="FFFF00"/>
                </a:highlight>
              </a:rPr>
              <a:t>Diagnosis: Acute Vestibular Syndrome (AVS)</a:t>
            </a:r>
          </a:p>
          <a:p>
            <a:pPr indent="-342884">
              <a:spcBef>
                <a:spcPts val="0"/>
              </a:spcBef>
              <a:buSzPts val="3200"/>
            </a:pPr>
            <a:r>
              <a:rPr lang="en-US" sz="2100" b="1" dirty="0"/>
              <a:t>Patient with motion symptoms c/w vertigo.</a:t>
            </a:r>
          </a:p>
          <a:p>
            <a:pPr indent="-342884">
              <a:spcBef>
                <a:spcPts val="0"/>
              </a:spcBef>
              <a:buSzPts val="3200"/>
            </a:pPr>
            <a:r>
              <a:rPr lang="en-US" sz="2100" b="1" dirty="0"/>
              <a:t>Non-specific neurological exam</a:t>
            </a:r>
          </a:p>
          <a:p>
            <a:pPr lvl="1" indent="-342884">
              <a:spcBef>
                <a:spcPts val="0"/>
              </a:spcBef>
              <a:buSzPts val="3200"/>
            </a:pPr>
            <a:r>
              <a:rPr lang="en-US" sz="1800" b="1" dirty="0"/>
              <a:t>No evidence of syncope or near syncope. Exam OK.</a:t>
            </a:r>
          </a:p>
          <a:p>
            <a:pPr lvl="1" indent="-342884">
              <a:spcBef>
                <a:spcPts val="0"/>
              </a:spcBef>
              <a:buSzPts val="3200"/>
            </a:pPr>
            <a:r>
              <a:rPr lang="en-US" sz="1800" b="1" dirty="0"/>
              <a:t>Normal ENT and CV exam. No vascular abnormalities noted.</a:t>
            </a:r>
          </a:p>
          <a:p>
            <a:pPr lvl="1" indent="-342884">
              <a:spcBef>
                <a:spcPts val="0"/>
              </a:spcBef>
              <a:buSzPts val="3200"/>
            </a:pPr>
            <a:r>
              <a:rPr lang="en-US" sz="1800" b="1" dirty="0"/>
              <a:t>Normal neurological exam, including vision, hearing, speech, standing, gait, and cerebellar signs was normal. </a:t>
            </a:r>
          </a:p>
          <a:p>
            <a:pPr lvl="1" indent="-342884">
              <a:spcBef>
                <a:spcPts val="0"/>
              </a:spcBef>
              <a:buSzPts val="3200"/>
            </a:pPr>
            <a:r>
              <a:rPr lang="en-US" sz="1800" b="1" dirty="0"/>
              <a:t>Pt not orthostatic. VS normal. EKG and lab testing normal.</a:t>
            </a:r>
          </a:p>
          <a:p>
            <a:pPr lvl="1" indent="-342884">
              <a:spcBef>
                <a:spcPts val="0"/>
              </a:spcBef>
              <a:buSzPts val="3200"/>
            </a:pPr>
            <a:r>
              <a:rPr lang="en-US" sz="1800" b="1" dirty="0"/>
              <a:t>HINTS + exam is equivocal. Diagnostic uncertainty.</a:t>
            </a:r>
          </a:p>
          <a:p>
            <a:pPr lvl="1" indent="-342884">
              <a:spcBef>
                <a:spcPts val="0"/>
              </a:spcBef>
              <a:buSzPts val="3200"/>
            </a:pPr>
            <a:r>
              <a:rPr lang="en-US" sz="1800" b="1" dirty="0"/>
              <a:t>Admit for further evaluation, including MRI (over time)</a:t>
            </a:r>
          </a:p>
          <a:p>
            <a:pPr lvl="1" indent="-342884">
              <a:spcBef>
                <a:spcPts val="0"/>
              </a:spcBef>
              <a:buSzPts val="3200"/>
            </a:pPr>
            <a:endParaRPr lang="en-US" sz="1800" b="1" dirty="0"/>
          </a:p>
          <a:p>
            <a:pPr lvl="1" indent="-342884">
              <a:spcBef>
                <a:spcPts val="0"/>
              </a:spcBef>
              <a:buSzPts val="3200"/>
            </a:pPr>
            <a:endParaRPr lang="en-US" sz="1800" b="1" dirty="0"/>
          </a:p>
          <a:p>
            <a:pPr marL="257162">
              <a:spcBef>
                <a:spcPts val="0"/>
              </a:spcBef>
              <a:buSzPts val="3200"/>
            </a:pPr>
            <a:endParaRPr lang="en-US" b="1" dirty="0"/>
          </a:p>
          <a:p>
            <a:pPr marL="257162">
              <a:spcBef>
                <a:spcPts val="0"/>
              </a:spcBef>
              <a:buSzPts val="3200"/>
            </a:pPr>
            <a:endParaRPr dirty="0"/>
          </a:p>
          <a:p>
            <a:pPr marL="257162" indent="-104771">
              <a:spcBef>
                <a:spcPts val="480"/>
              </a:spcBef>
              <a:buSzPts val="3200"/>
              <a:buNone/>
            </a:pPr>
            <a:endParaRPr dirty="0"/>
          </a:p>
        </p:txBody>
      </p:sp>
      <p:pic>
        <p:nvPicPr>
          <p:cNvPr id="630" name="Google Shape;630;p76"/>
          <p:cNvPicPr preferRelativeResize="0"/>
          <p:nvPr/>
        </p:nvPicPr>
        <p:blipFill rotWithShape="1">
          <a:blip r:embed="rId3">
            <a:alphaModFix/>
          </a:blip>
          <a:srcRect/>
          <a:stretch/>
        </p:blipFill>
        <p:spPr>
          <a:xfrm>
            <a:off x="548285" y="2913511"/>
            <a:ext cx="5761435" cy="41672"/>
          </a:xfrm>
          <a:prstGeom prst="rect">
            <a:avLst/>
          </a:prstGeom>
          <a:noFill/>
          <a:ln>
            <a:noFill/>
          </a:ln>
        </p:spPr>
      </p:pic>
    </p:spTree>
    <p:extLst>
      <p:ext uri="{BB962C8B-B14F-4D97-AF65-F5344CB8AC3E}">
        <p14:creationId xmlns:p14="http://schemas.microsoft.com/office/powerpoint/2010/main" val="4561205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76"/>
          <p:cNvSpPr txBox="1">
            <a:spLocks noGrp="1"/>
          </p:cNvSpPr>
          <p:nvPr>
            <p:ph type="title"/>
          </p:nvPr>
        </p:nvSpPr>
        <p:spPr>
          <a:xfrm>
            <a:off x="342899" y="2104592"/>
            <a:ext cx="6172200" cy="857250"/>
          </a:xfrm>
          <a:prstGeom prst="rect">
            <a:avLst/>
          </a:prstGeom>
          <a:noFill/>
          <a:ln>
            <a:noFill/>
          </a:ln>
        </p:spPr>
        <p:txBody>
          <a:bodyPr spcFirstLastPara="1" wrap="square" lIns="68569" tIns="34275" rIns="68569" bIns="34275" anchor="ctr" anchorCtr="0">
            <a:noAutofit/>
          </a:bodyPr>
          <a:lstStyle/>
          <a:p>
            <a:r>
              <a:rPr lang="en-US" b="1" dirty="0"/>
              <a:t>HINTS + (+) Dot Phrase</a:t>
            </a:r>
            <a:endParaRPr sz="3150" dirty="0"/>
          </a:p>
        </p:txBody>
      </p:sp>
      <p:sp>
        <p:nvSpPr>
          <p:cNvPr id="629" name="Google Shape;629;p76"/>
          <p:cNvSpPr txBox="1">
            <a:spLocks noGrp="1"/>
          </p:cNvSpPr>
          <p:nvPr>
            <p:ph type="body" idx="1"/>
          </p:nvPr>
        </p:nvSpPr>
        <p:spPr>
          <a:xfrm>
            <a:off x="119849" y="2961842"/>
            <a:ext cx="6738152" cy="3543300"/>
          </a:xfrm>
          <a:prstGeom prst="rect">
            <a:avLst/>
          </a:prstGeom>
          <a:noFill/>
          <a:ln>
            <a:noFill/>
          </a:ln>
        </p:spPr>
        <p:txBody>
          <a:bodyPr spcFirstLastPara="1" wrap="square" lIns="68569" tIns="34275" rIns="68569" bIns="34275" anchor="t" anchorCtr="0">
            <a:noAutofit/>
          </a:bodyPr>
          <a:lstStyle/>
          <a:p>
            <a:pPr indent="-342884">
              <a:spcBef>
                <a:spcPts val="0"/>
              </a:spcBef>
              <a:buSzPts val="3200"/>
            </a:pPr>
            <a:r>
              <a:rPr lang="en-US" sz="2100" b="1" dirty="0">
                <a:highlight>
                  <a:srgbClr val="FFFF00"/>
                </a:highlight>
              </a:rPr>
              <a:t>Diagnosis: Acute Vertigo Syndrome (AVS)</a:t>
            </a:r>
          </a:p>
          <a:p>
            <a:pPr indent="-342884">
              <a:spcBef>
                <a:spcPts val="0"/>
              </a:spcBef>
              <a:buSzPts val="3200"/>
            </a:pPr>
            <a:r>
              <a:rPr lang="en-US" sz="2100" b="1" dirty="0">
                <a:highlight>
                  <a:srgbClr val="FFFF00"/>
                </a:highlight>
              </a:rPr>
              <a:t>Likely Acute vestibular neuritis</a:t>
            </a:r>
          </a:p>
          <a:p>
            <a:pPr indent="-342884">
              <a:spcBef>
                <a:spcPts val="0"/>
              </a:spcBef>
              <a:buSzPts val="3200"/>
            </a:pPr>
            <a:r>
              <a:rPr lang="en-US" sz="2100" b="1" dirty="0">
                <a:highlight>
                  <a:srgbClr val="FFFF00"/>
                </a:highlight>
              </a:rPr>
              <a:t>HINTS +:</a:t>
            </a:r>
          </a:p>
          <a:p>
            <a:pPr lvl="1" indent="-342884">
              <a:spcBef>
                <a:spcPts val="0"/>
              </a:spcBef>
              <a:buSzPts val="3200"/>
            </a:pPr>
            <a:r>
              <a:rPr lang="en-US" sz="1800" b="1" dirty="0"/>
              <a:t>No vertical, torsional, or bilateral fast nystagmus</a:t>
            </a:r>
          </a:p>
          <a:p>
            <a:pPr lvl="1" indent="-342884">
              <a:spcBef>
                <a:spcPts val="0"/>
              </a:spcBef>
              <a:buSzPts val="3200"/>
            </a:pPr>
            <a:r>
              <a:rPr lang="en-US" sz="1800" b="1" dirty="0"/>
              <a:t>HIT demonstrates correcting saccade Left, c/w L vestibular system dysfunction</a:t>
            </a:r>
          </a:p>
          <a:p>
            <a:pPr lvl="1" indent="-342884">
              <a:spcBef>
                <a:spcPts val="0"/>
              </a:spcBef>
              <a:buSzPts val="3200"/>
            </a:pPr>
            <a:r>
              <a:rPr lang="en-US" sz="1800" b="1" dirty="0"/>
              <a:t>No vertical Skew correction</a:t>
            </a:r>
          </a:p>
          <a:p>
            <a:pPr lvl="1" indent="-342884">
              <a:spcBef>
                <a:spcPts val="0"/>
              </a:spcBef>
              <a:buSzPts val="3200"/>
            </a:pPr>
            <a:r>
              <a:rPr lang="en-US" sz="1800" b="1" dirty="0"/>
              <a:t>No facial or extremity weakness</a:t>
            </a:r>
          </a:p>
          <a:p>
            <a:pPr lvl="1" indent="-342884">
              <a:spcBef>
                <a:spcPts val="0"/>
              </a:spcBef>
              <a:buSzPts val="3200"/>
            </a:pPr>
            <a:r>
              <a:rPr lang="en-US" sz="1800" b="1" dirty="0"/>
              <a:t>No limb ataxia, dysarthria, speech abnormality, hearing loss*</a:t>
            </a:r>
          </a:p>
          <a:p>
            <a:pPr lvl="1" indent="-342884">
              <a:spcBef>
                <a:spcPts val="0"/>
              </a:spcBef>
              <a:buSzPts val="3200"/>
            </a:pPr>
            <a:r>
              <a:rPr lang="en-US" sz="1800" b="1" dirty="0"/>
              <a:t>No pain or temperature sensory loss*</a:t>
            </a:r>
          </a:p>
          <a:p>
            <a:pPr lvl="1" indent="-342884">
              <a:spcBef>
                <a:spcPts val="0"/>
              </a:spcBef>
              <a:buSzPts val="3200"/>
            </a:pPr>
            <a:r>
              <a:rPr lang="en-US" sz="1800" b="1" dirty="0"/>
              <a:t>No diplopia, ptosis, anisocoria, dim vision</a:t>
            </a:r>
          </a:p>
          <a:p>
            <a:pPr lvl="1" indent="-342884">
              <a:spcBef>
                <a:spcPts val="0"/>
              </a:spcBef>
              <a:buSzPts val="3200"/>
            </a:pPr>
            <a:r>
              <a:rPr lang="en-US" sz="1800" b="1" dirty="0"/>
              <a:t>No truncal ataxia in cart and no ataxic gait</a:t>
            </a:r>
          </a:p>
          <a:p>
            <a:pPr lvl="1" indent="-342884">
              <a:spcBef>
                <a:spcPts val="0"/>
              </a:spcBef>
              <a:buSzPts val="3200"/>
            </a:pPr>
            <a:r>
              <a:rPr lang="en-US" sz="1800" b="1" dirty="0"/>
              <a:t>Able to stand and walk without assistance</a:t>
            </a:r>
          </a:p>
          <a:p>
            <a:pPr marL="257162">
              <a:spcBef>
                <a:spcPts val="0"/>
              </a:spcBef>
              <a:buSzPts val="3200"/>
            </a:pPr>
            <a:endParaRPr lang="en-US" b="1" dirty="0"/>
          </a:p>
          <a:p>
            <a:pPr marL="257162">
              <a:spcBef>
                <a:spcPts val="0"/>
              </a:spcBef>
              <a:buSzPts val="3200"/>
            </a:pPr>
            <a:endParaRPr dirty="0"/>
          </a:p>
          <a:p>
            <a:pPr marL="257162" indent="-104771">
              <a:spcBef>
                <a:spcPts val="480"/>
              </a:spcBef>
              <a:buSzPts val="3200"/>
              <a:buNone/>
            </a:pPr>
            <a:endParaRPr dirty="0"/>
          </a:p>
        </p:txBody>
      </p:sp>
      <p:pic>
        <p:nvPicPr>
          <p:cNvPr id="630" name="Google Shape;630;p76"/>
          <p:cNvPicPr preferRelativeResize="0"/>
          <p:nvPr/>
        </p:nvPicPr>
        <p:blipFill rotWithShape="1">
          <a:blip r:embed="rId3">
            <a:alphaModFix/>
          </a:blip>
          <a:srcRect/>
          <a:stretch/>
        </p:blipFill>
        <p:spPr>
          <a:xfrm>
            <a:off x="548285" y="2913511"/>
            <a:ext cx="5761435" cy="41672"/>
          </a:xfrm>
          <a:prstGeom prst="rect">
            <a:avLst/>
          </a:prstGeom>
          <a:noFill/>
          <a:ln>
            <a:noFill/>
          </a:ln>
        </p:spPr>
      </p:pic>
    </p:spTree>
    <p:extLst>
      <p:ext uri="{BB962C8B-B14F-4D97-AF65-F5344CB8AC3E}">
        <p14:creationId xmlns:p14="http://schemas.microsoft.com/office/powerpoint/2010/main" val="261485395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76"/>
          <p:cNvSpPr txBox="1">
            <a:spLocks noGrp="1"/>
          </p:cNvSpPr>
          <p:nvPr>
            <p:ph type="title"/>
          </p:nvPr>
        </p:nvSpPr>
        <p:spPr>
          <a:xfrm>
            <a:off x="342899" y="2104592"/>
            <a:ext cx="6172200" cy="857250"/>
          </a:xfrm>
          <a:prstGeom prst="rect">
            <a:avLst/>
          </a:prstGeom>
          <a:noFill/>
          <a:ln>
            <a:noFill/>
          </a:ln>
        </p:spPr>
        <p:txBody>
          <a:bodyPr spcFirstLastPara="1" wrap="square" lIns="68569" tIns="34275" rIns="68569" bIns="34275" anchor="ctr" anchorCtr="0">
            <a:noAutofit/>
          </a:bodyPr>
          <a:lstStyle/>
          <a:p>
            <a:r>
              <a:rPr lang="en-US" b="1" dirty="0"/>
              <a:t>HINTS + (+) Dot Phrase</a:t>
            </a:r>
            <a:endParaRPr sz="3150" dirty="0"/>
          </a:p>
        </p:txBody>
      </p:sp>
      <p:sp>
        <p:nvSpPr>
          <p:cNvPr id="629" name="Google Shape;629;p76"/>
          <p:cNvSpPr txBox="1">
            <a:spLocks noGrp="1"/>
          </p:cNvSpPr>
          <p:nvPr>
            <p:ph type="body" idx="1"/>
          </p:nvPr>
        </p:nvSpPr>
        <p:spPr>
          <a:xfrm>
            <a:off x="119849" y="2961842"/>
            <a:ext cx="6738152" cy="3543300"/>
          </a:xfrm>
          <a:prstGeom prst="rect">
            <a:avLst/>
          </a:prstGeom>
          <a:noFill/>
          <a:ln>
            <a:noFill/>
          </a:ln>
        </p:spPr>
        <p:txBody>
          <a:bodyPr spcFirstLastPara="1" wrap="square" lIns="68569" tIns="34275" rIns="68569" bIns="34275" anchor="t" anchorCtr="0">
            <a:noAutofit/>
          </a:bodyPr>
          <a:lstStyle/>
          <a:p>
            <a:pPr indent="-342884">
              <a:spcBef>
                <a:spcPts val="0"/>
              </a:spcBef>
              <a:buSzPts val="3200"/>
            </a:pPr>
            <a:r>
              <a:rPr lang="en-US" sz="2100" b="1" dirty="0">
                <a:highlight>
                  <a:srgbClr val="FFFF00"/>
                </a:highlight>
              </a:rPr>
              <a:t>Diagnosis: Acute Vertigo Syndrome (AVS)</a:t>
            </a:r>
          </a:p>
          <a:p>
            <a:pPr indent="-342884">
              <a:spcBef>
                <a:spcPts val="0"/>
              </a:spcBef>
              <a:buSzPts val="3200"/>
            </a:pPr>
            <a:r>
              <a:rPr lang="en-US" sz="2100" b="1" dirty="0">
                <a:highlight>
                  <a:srgbClr val="FFFF00"/>
                </a:highlight>
              </a:rPr>
              <a:t>Likely Acute vestibular neuritis</a:t>
            </a:r>
          </a:p>
          <a:p>
            <a:pPr indent="-342884">
              <a:spcBef>
                <a:spcPts val="0"/>
              </a:spcBef>
              <a:buSzPts val="3200"/>
            </a:pPr>
            <a:r>
              <a:rPr lang="en-US" sz="2100" b="1" dirty="0">
                <a:highlight>
                  <a:srgbClr val="FFFF00"/>
                </a:highlight>
              </a:rPr>
              <a:t>HINTS +:</a:t>
            </a:r>
          </a:p>
          <a:p>
            <a:pPr lvl="1" indent="-342884">
              <a:spcBef>
                <a:spcPts val="0"/>
              </a:spcBef>
              <a:buSzPts val="3200"/>
            </a:pPr>
            <a:endParaRPr lang="en-US" sz="1800" b="1" dirty="0"/>
          </a:p>
          <a:p>
            <a:pPr lvl="1" indent="-342884">
              <a:spcBef>
                <a:spcPts val="0"/>
              </a:spcBef>
              <a:buSzPts val="3200"/>
            </a:pPr>
            <a:r>
              <a:rPr lang="en-US" sz="1800" b="1" dirty="0"/>
              <a:t>Patient well, observed to leave ED without </a:t>
            </a:r>
            <a:r>
              <a:rPr lang="en-US" sz="1800" b="1" dirty="0" err="1"/>
              <a:t>assitance</a:t>
            </a:r>
            <a:endParaRPr lang="en-US" sz="1800" b="1" dirty="0"/>
          </a:p>
          <a:p>
            <a:pPr lvl="1" indent="-342884">
              <a:spcBef>
                <a:spcPts val="0"/>
              </a:spcBef>
              <a:buSzPts val="3200"/>
            </a:pPr>
            <a:r>
              <a:rPr lang="en-US" sz="1800" b="1" dirty="0"/>
              <a:t>Able to be discharged safely. Pt aware and agrees with plan for outpatient follow-up. Return as needed.</a:t>
            </a:r>
          </a:p>
          <a:p>
            <a:pPr lvl="1" indent="-342884">
              <a:spcBef>
                <a:spcPts val="0"/>
              </a:spcBef>
              <a:buSzPts val="3200"/>
            </a:pPr>
            <a:r>
              <a:rPr lang="en-US" sz="1800" b="1" dirty="0"/>
              <a:t>Dizziness/vertigo medications as indicated.</a:t>
            </a:r>
          </a:p>
          <a:p>
            <a:pPr marL="257162">
              <a:spcBef>
                <a:spcPts val="0"/>
              </a:spcBef>
              <a:buSzPts val="3200"/>
            </a:pPr>
            <a:endParaRPr lang="en-US" b="1" dirty="0"/>
          </a:p>
          <a:p>
            <a:pPr marL="257162">
              <a:spcBef>
                <a:spcPts val="0"/>
              </a:spcBef>
              <a:buSzPts val="3200"/>
            </a:pPr>
            <a:endParaRPr dirty="0"/>
          </a:p>
          <a:p>
            <a:pPr marL="257162" indent="-104771">
              <a:spcBef>
                <a:spcPts val="480"/>
              </a:spcBef>
              <a:buSzPts val="3200"/>
              <a:buNone/>
            </a:pPr>
            <a:endParaRPr dirty="0"/>
          </a:p>
        </p:txBody>
      </p:sp>
      <p:pic>
        <p:nvPicPr>
          <p:cNvPr id="630" name="Google Shape;630;p76"/>
          <p:cNvPicPr preferRelativeResize="0"/>
          <p:nvPr/>
        </p:nvPicPr>
        <p:blipFill rotWithShape="1">
          <a:blip r:embed="rId3">
            <a:alphaModFix/>
          </a:blip>
          <a:srcRect/>
          <a:stretch/>
        </p:blipFill>
        <p:spPr>
          <a:xfrm>
            <a:off x="548285" y="2913511"/>
            <a:ext cx="5761435" cy="41672"/>
          </a:xfrm>
          <a:prstGeom prst="rect">
            <a:avLst/>
          </a:prstGeom>
          <a:noFill/>
          <a:ln>
            <a:noFill/>
          </a:ln>
        </p:spPr>
      </p:pic>
    </p:spTree>
    <p:extLst>
      <p:ext uri="{BB962C8B-B14F-4D97-AF65-F5344CB8AC3E}">
        <p14:creationId xmlns:p14="http://schemas.microsoft.com/office/powerpoint/2010/main" val="104136809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06136" y="1681702"/>
            <a:ext cx="6645728" cy="857250"/>
          </a:xfrm>
        </p:spPr>
        <p:txBody>
          <a:bodyPr/>
          <a:lstStyle/>
          <a:p>
            <a:pPr eaLnBrk="1" hangingPunct="1"/>
            <a:r>
              <a:rPr lang="en-US" altLang="en-US" b="1" dirty="0"/>
              <a:t>Is Vertigo Central? </a:t>
            </a:r>
            <a:br>
              <a:rPr lang="en-US" altLang="en-US" b="1" dirty="0"/>
            </a:br>
            <a:r>
              <a:rPr lang="en-US" altLang="en-US" b="1" dirty="0"/>
              <a:t>EMR Plan</a:t>
            </a:r>
          </a:p>
        </p:txBody>
      </p:sp>
      <p:sp>
        <p:nvSpPr>
          <p:cNvPr id="27651" name="Rectangle 3"/>
          <p:cNvSpPr>
            <a:spLocks noGrp="1" noChangeArrowheads="1"/>
          </p:cNvSpPr>
          <p:nvPr>
            <p:ph idx="1"/>
          </p:nvPr>
        </p:nvSpPr>
        <p:spPr>
          <a:xfrm>
            <a:off x="106135" y="3020502"/>
            <a:ext cx="6523265" cy="3022366"/>
          </a:xfrm>
        </p:spPr>
        <p:txBody>
          <a:bodyPr/>
          <a:lstStyle/>
          <a:p>
            <a:r>
              <a:rPr lang="en-US" altLang="en-US" sz="2700" b="1" dirty="0"/>
              <a:t>Have neurological exam template</a:t>
            </a:r>
          </a:p>
          <a:p>
            <a:r>
              <a:rPr lang="en-US" altLang="en-US" sz="2700" b="1" dirty="0"/>
              <a:t>Have a neuro exam for vertigo patients</a:t>
            </a:r>
          </a:p>
          <a:p>
            <a:r>
              <a:rPr lang="en-US" altLang="en-US" sz="2700" b="1" dirty="0"/>
              <a:t>Template the HINTS + (+) exam</a:t>
            </a:r>
          </a:p>
          <a:p>
            <a:r>
              <a:rPr lang="en-US" altLang="en-US" sz="2700" b="1" dirty="0"/>
              <a:t>Have dot phrases for decision making</a:t>
            </a:r>
          </a:p>
          <a:p>
            <a:r>
              <a:rPr lang="en-US" altLang="en-US" sz="2700" b="1" dirty="0"/>
              <a:t>Be able to document functioning (walk…)</a:t>
            </a:r>
          </a:p>
          <a:p>
            <a:r>
              <a:rPr lang="en-US" altLang="en-US" sz="2700" b="1" dirty="0"/>
              <a:t>Have discharge instructions templated</a:t>
            </a:r>
          </a:p>
          <a:p>
            <a:r>
              <a:rPr lang="en-US" altLang="en-US" sz="2700" b="1" dirty="0"/>
              <a:t>Know that your documentation will enhance patient outcomes</a:t>
            </a:r>
          </a:p>
          <a:p>
            <a:endParaRPr lang="en-US" altLang="en-US" sz="2700" b="1" dirty="0"/>
          </a:p>
          <a:p>
            <a:endParaRPr lang="en-US" altLang="en-US" sz="2700" b="1" dirty="0"/>
          </a:p>
          <a:p>
            <a:endParaRPr lang="en-US" altLang="en-US" sz="2700" b="1" dirty="0"/>
          </a:p>
          <a:p>
            <a:endParaRPr lang="en-US" altLang="en-US" sz="2700" b="1" dirty="0"/>
          </a:p>
        </p:txBody>
      </p:sp>
      <p:cxnSp>
        <p:nvCxnSpPr>
          <p:cNvPr id="6" name="Straight Connector 5"/>
          <p:cNvCxnSpPr/>
          <p:nvPr/>
        </p:nvCxnSpPr>
        <p:spPr>
          <a:xfrm>
            <a:off x="571500" y="2914650"/>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76634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342900" y="3558039"/>
            <a:ext cx="6172200" cy="777479"/>
          </a:xfrm>
          <a:prstGeom prst="rect">
            <a:avLst/>
          </a:prstGeom>
          <a:noFill/>
          <a:ln>
            <a:noFill/>
          </a:ln>
        </p:spPr>
        <p:txBody>
          <a:bodyPr spcFirstLastPara="1" wrap="square" lIns="68569" tIns="34275" rIns="68569" bIns="34275" anchor="ctr" anchorCtr="0">
            <a:noAutofit/>
          </a:bodyPr>
          <a:lstStyle/>
          <a:p>
            <a:br>
              <a:rPr lang="en-US" sz="4500" b="1" dirty="0"/>
            </a:br>
            <a:r>
              <a:rPr lang="en-US" sz="4500" b="1" dirty="0"/>
              <a:t>Dizziness / Vertigo</a:t>
            </a:r>
            <a:br>
              <a:rPr lang="en-US" sz="4500" b="1" dirty="0"/>
            </a:br>
            <a:r>
              <a:rPr lang="en-US" sz="4500" b="1" dirty="0"/>
              <a:t>Summary</a:t>
            </a:r>
            <a:endParaRPr sz="4500" b="1" dirty="0"/>
          </a:p>
        </p:txBody>
      </p:sp>
    </p:spTree>
    <p:extLst>
      <p:ext uri="{BB962C8B-B14F-4D97-AF65-F5344CB8AC3E}">
        <p14:creationId xmlns:p14="http://schemas.microsoft.com/office/powerpoint/2010/main" val="27490383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76"/>
          <p:cNvSpPr txBox="1">
            <a:spLocks noGrp="1"/>
          </p:cNvSpPr>
          <p:nvPr>
            <p:ph type="title"/>
          </p:nvPr>
        </p:nvSpPr>
        <p:spPr>
          <a:xfrm>
            <a:off x="342900" y="1614937"/>
            <a:ext cx="6172200" cy="857250"/>
          </a:xfrm>
          <a:prstGeom prst="rect">
            <a:avLst/>
          </a:prstGeom>
          <a:noFill/>
          <a:ln>
            <a:noFill/>
          </a:ln>
        </p:spPr>
        <p:txBody>
          <a:bodyPr spcFirstLastPara="1" wrap="square" lIns="68569" tIns="34275" rIns="68569" bIns="34275" anchor="ctr" anchorCtr="0">
            <a:noAutofit/>
          </a:bodyPr>
          <a:lstStyle/>
          <a:p>
            <a:r>
              <a:rPr lang="en-US" b="1" dirty="0"/>
              <a:t>Dizziness / Vertigo Conclusions</a:t>
            </a:r>
            <a:endParaRPr sz="3150" dirty="0"/>
          </a:p>
        </p:txBody>
      </p:sp>
      <p:sp>
        <p:nvSpPr>
          <p:cNvPr id="629" name="Google Shape;629;p76"/>
          <p:cNvSpPr txBox="1">
            <a:spLocks noGrp="1"/>
          </p:cNvSpPr>
          <p:nvPr>
            <p:ph type="body" idx="1"/>
          </p:nvPr>
        </p:nvSpPr>
        <p:spPr>
          <a:xfrm>
            <a:off x="171450" y="3396507"/>
            <a:ext cx="6515100" cy="3543300"/>
          </a:xfrm>
          <a:prstGeom prst="rect">
            <a:avLst/>
          </a:prstGeom>
          <a:noFill/>
          <a:ln>
            <a:noFill/>
          </a:ln>
        </p:spPr>
        <p:txBody>
          <a:bodyPr spcFirstLastPara="1" wrap="square" lIns="68569" tIns="34275" rIns="68569" bIns="34275" anchor="t" anchorCtr="0">
            <a:noAutofit/>
          </a:bodyPr>
          <a:lstStyle/>
          <a:p>
            <a:pPr marL="257162">
              <a:spcBef>
                <a:spcPts val="0"/>
              </a:spcBef>
              <a:buSzPts val="3200"/>
            </a:pPr>
            <a:r>
              <a:rPr lang="en-US" sz="2400" b="1" dirty="0"/>
              <a:t>Clear </a:t>
            </a:r>
            <a:r>
              <a:rPr lang="en-US" sz="2400" b="1" dirty="0">
                <a:highlight>
                  <a:srgbClr val="FFFF00"/>
                </a:highlight>
              </a:rPr>
              <a:t>definitions</a:t>
            </a:r>
            <a:r>
              <a:rPr lang="en-US" sz="2400" b="1" dirty="0"/>
              <a:t> allow for correct diagnoses</a:t>
            </a:r>
          </a:p>
          <a:p>
            <a:pPr marL="257162">
              <a:spcBef>
                <a:spcPts val="0"/>
              </a:spcBef>
              <a:buSzPts val="3200"/>
            </a:pPr>
            <a:r>
              <a:rPr lang="en-US" sz="2400" b="1" dirty="0" err="1"/>
              <a:t>Hx</a:t>
            </a:r>
            <a:r>
              <a:rPr lang="en-US" sz="2400" b="1" dirty="0"/>
              <a:t> leaves </a:t>
            </a:r>
            <a:r>
              <a:rPr lang="en-US" sz="2400" b="1" dirty="0">
                <a:highlight>
                  <a:srgbClr val="FFFF00"/>
                </a:highlight>
              </a:rPr>
              <a:t>dizziness as diagnosis of exclusion</a:t>
            </a:r>
          </a:p>
          <a:p>
            <a:pPr marL="257162">
              <a:spcBef>
                <a:spcPts val="0"/>
              </a:spcBef>
              <a:buSzPts val="3200"/>
            </a:pPr>
            <a:r>
              <a:rPr lang="en-US" sz="2400" b="1" dirty="0">
                <a:highlight>
                  <a:srgbClr val="FFFF00"/>
                </a:highlight>
              </a:rPr>
              <a:t>Syncope and systemic causes </a:t>
            </a:r>
            <a:r>
              <a:rPr lang="en-US" sz="2400" b="1" dirty="0"/>
              <a:t>can be found</a:t>
            </a:r>
          </a:p>
          <a:p>
            <a:pPr marL="257162">
              <a:spcBef>
                <a:spcPts val="0"/>
              </a:spcBef>
              <a:buSzPts val="3200"/>
            </a:pPr>
            <a:r>
              <a:rPr lang="en-US" sz="2400" b="1" dirty="0">
                <a:highlight>
                  <a:srgbClr val="FFFF00"/>
                </a:highlight>
              </a:rPr>
              <a:t>3 vertigo types</a:t>
            </a:r>
            <a:r>
              <a:rPr lang="en-US" sz="2400" b="1" dirty="0"/>
              <a:t>:  AVS, s-EVS, or t-EVS</a:t>
            </a:r>
          </a:p>
          <a:p>
            <a:pPr marL="257162">
              <a:spcBef>
                <a:spcPts val="0"/>
              </a:spcBef>
              <a:buSzPts val="3200"/>
            </a:pPr>
            <a:r>
              <a:rPr lang="en-US" sz="2400" b="1" dirty="0">
                <a:highlight>
                  <a:srgbClr val="FFFF00"/>
                </a:highlight>
              </a:rPr>
              <a:t>AVS</a:t>
            </a:r>
            <a:r>
              <a:rPr lang="en-US" sz="2400" b="1" dirty="0"/>
              <a:t>, can be </a:t>
            </a:r>
            <a:r>
              <a:rPr lang="en-US" sz="2400" b="1" dirty="0">
                <a:highlight>
                  <a:srgbClr val="FF0000"/>
                </a:highlight>
              </a:rPr>
              <a:t>posterior stroke</a:t>
            </a:r>
            <a:r>
              <a:rPr lang="en-US" sz="2400" b="1" dirty="0"/>
              <a:t>; </a:t>
            </a:r>
            <a:r>
              <a:rPr lang="en-US" sz="2400" b="1" dirty="0">
                <a:highlight>
                  <a:srgbClr val="FFFF00"/>
                </a:highlight>
              </a:rPr>
              <a:t>s-EVS</a:t>
            </a:r>
            <a:r>
              <a:rPr lang="en-US" sz="2400" b="1" dirty="0"/>
              <a:t>, a </a:t>
            </a:r>
            <a:r>
              <a:rPr lang="en-US" sz="2400" b="1" dirty="0">
                <a:highlight>
                  <a:srgbClr val="FF0000"/>
                </a:highlight>
              </a:rPr>
              <a:t>TIA</a:t>
            </a:r>
          </a:p>
          <a:p>
            <a:pPr marL="257162">
              <a:spcBef>
                <a:spcPts val="0"/>
              </a:spcBef>
              <a:buSzPts val="3200"/>
            </a:pPr>
            <a:r>
              <a:rPr lang="en-US" sz="2400" b="1" dirty="0">
                <a:highlight>
                  <a:srgbClr val="FFFF00"/>
                </a:highlight>
              </a:rPr>
              <a:t>t-EVS</a:t>
            </a:r>
            <a:r>
              <a:rPr lang="en-US" sz="2400" b="1" dirty="0"/>
              <a:t>, can be possible </a:t>
            </a:r>
            <a:r>
              <a:rPr lang="en-US" sz="2400" b="1" dirty="0">
                <a:highlight>
                  <a:srgbClr val="FF0000"/>
                </a:highlight>
              </a:rPr>
              <a:t>posterior lesion</a:t>
            </a:r>
          </a:p>
          <a:p>
            <a:pPr marL="257162">
              <a:spcBef>
                <a:spcPts val="0"/>
              </a:spcBef>
              <a:buSzPts val="3200"/>
            </a:pPr>
            <a:r>
              <a:rPr lang="en-US" sz="2400" b="1" dirty="0"/>
              <a:t>Need </a:t>
            </a:r>
            <a:r>
              <a:rPr lang="en-US" sz="2400" b="1" dirty="0">
                <a:highlight>
                  <a:srgbClr val="FFFF00"/>
                </a:highlight>
              </a:rPr>
              <a:t>neuro &amp; HINTS + exams </a:t>
            </a:r>
            <a:r>
              <a:rPr lang="en-US" sz="2400" b="1" dirty="0"/>
              <a:t>in vertigo pts</a:t>
            </a:r>
          </a:p>
          <a:p>
            <a:pPr marL="257162">
              <a:spcBef>
                <a:spcPts val="0"/>
              </a:spcBef>
              <a:buSzPts val="3200"/>
            </a:pPr>
            <a:r>
              <a:rPr lang="en-US" sz="2400" b="1" dirty="0">
                <a:highlight>
                  <a:srgbClr val="FFFF00"/>
                </a:highlight>
              </a:rPr>
              <a:t>Central signs on HINTS + easy to find</a:t>
            </a:r>
            <a:r>
              <a:rPr lang="en-US" sz="2400" b="1" dirty="0"/>
              <a:t>, document</a:t>
            </a:r>
          </a:p>
          <a:p>
            <a:pPr marL="257162">
              <a:spcBef>
                <a:spcPts val="0"/>
              </a:spcBef>
              <a:buSzPts val="3200"/>
            </a:pPr>
            <a:r>
              <a:rPr lang="en-US" sz="2400" b="1" dirty="0">
                <a:highlight>
                  <a:srgbClr val="FFFF00"/>
                </a:highlight>
              </a:rPr>
              <a:t>HINTS + more sensitive than CT, MRI in vertigo</a:t>
            </a:r>
            <a:endParaRPr sz="2400" dirty="0"/>
          </a:p>
          <a:p>
            <a:pPr marL="257162" indent="-104771">
              <a:spcBef>
                <a:spcPts val="480"/>
              </a:spcBef>
              <a:buSzPts val="3200"/>
              <a:buNone/>
            </a:pPr>
            <a:endParaRPr dirty="0"/>
          </a:p>
        </p:txBody>
      </p:sp>
      <p:pic>
        <p:nvPicPr>
          <p:cNvPr id="630" name="Google Shape;630;p76"/>
          <p:cNvPicPr preferRelativeResize="0"/>
          <p:nvPr/>
        </p:nvPicPr>
        <p:blipFill rotWithShape="1">
          <a:blip r:embed="rId3">
            <a:alphaModFix/>
          </a:blip>
          <a:srcRect/>
          <a:stretch/>
        </p:blipFill>
        <p:spPr>
          <a:xfrm>
            <a:off x="548282" y="2821496"/>
            <a:ext cx="5761435" cy="41672"/>
          </a:xfrm>
          <a:prstGeom prst="rect">
            <a:avLst/>
          </a:prstGeom>
          <a:noFill/>
          <a:ln>
            <a:noFill/>
          </a:ln>
        </p:spPr>
      </p:pic>
    </p:spTree>
    <p:extLst>
      <p:ext uri="{BB962C8B-B14F-4D97-AF65-F5344CB8AC3E}">
        <p14:creationId xmlns:p14="http://schemas.microsoft.com/office/powerpoint/2010/main" val="285625955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28575" y="1798272"/>
            <a:ext cx="6800850" cy="937022"/>
          </a:xfrm>
          <a:prstGeom prst="rect">
            <a:avLst/>
          </a:prstGeom>
          <a:noFill/>
          <a:ln>
            <a:noFill/>
          </a:ln>
        </p:spPr>
        <p:txBody>
          <a:bodyPr spcFirstLastPara="1" wrap="square" lIns="68569" tIns="34275" rIns="68569" bIns="34275" anchor="ctr" anchorCtr="0">
            <a:noAutofit/>
          </a:bodyPr>
          <a:lstStyle/>
          <a:p>
            <a:r>
              <a:rPr lang="en-US" b="1" dirty="0"/>
              <a:t>Dizziness / Vertigo Recommendations</a:t>
            </a:r>
            <a:endParaRPr b="1" i="1" dirty="0"/>
          </a:p>
        </p:txBody>
      </p:sp>
      <p:sp>
        <p:nvSpPr>
          <p:cNvPr id="141" name="Google Shape;141;p19"/>
          <p:cNvSpPr txBox="1">
            <a:spLocks noGrp="1"/>
          </p:cNvSpPr>
          <p:nvPr>
            <p:ph type="body" idx="1"/>
          </p:nvPr>
        </p:nvSpPr>
        <p:spPr>
          <a:xfrm>
            <a:off x="207515" y="3356235"/>
            <a:ext cx="6671569" cy="2914650"/>
          </a:xfrm>
          <a:prstGeom prst="rect">
            <a:avLst/>
          </a:prstGeom>
          <a:noFill/>
          <a:ln>
            <a:noFill/>
          </a:ln>
        </p:spPr>
        <p:txBody>
          <a:bodyPr spcFirstLastPara="1" wrap="square" lIns="68569" tIns="34275" rIns="68569" bIns="34275" anchor="t" anchorCtr="0">
            <a:noAutofit/>
          </a:bodyPr>
          <a:lstStyle/>
          <a:p>
            <a:pPr marL="257162">
              <a:spcBef>
                <a:spcPts val="0"/>
              </a:spcBef>
              <a:buSzPts val="3200"/>
            </a:pPr>
            <a:r>
              <a:rPr lang="en-US" sz="2250" b="1" dirty="0"/>
              <a:t>Use a reverse </a:t>
            </a:r>
            <a:r>
              <a:rPr lang="en-US" sz="2250" b="1" dirty="0" err="1"/>
              <a:t>Hx</a:t>
            </a:r>
            <a:r>
              <a:rPr lang="en-US" sz="2250" b="1" dirty="0"/>
              <a:t> with </a:t>
            </a:r>
            <a:r>
              <a:rPr lang="en-US" sz="2250" b="1" dirty="0">
                <a:highlight>
                  <a:srgbClr val="FFFF00"/>
                </a:highlight>
              </a:rPr>
              <a:t>dizziness as Dx of exclusion</a:t>
            </a:r>
          </a:p>
          <a:p>
            <a:pPr marL="257162">
              <a:spcBef>
                <a:spcPts val="0"/>
              </a:spcBef>
              <a:buSzPts val="3200"/>
            </a:pPr>
            <a:r>
              <a:rPr lang="en-US" sz="2250" b="1" dirty="0"/>
              <a:t>Use </a:t>
            </a:r>
            <a:r>
              <a:rPr lang="en-US" sz="2250" b="1" dirty="0" err="1"/>
              <a:t>Hx</a:t>
            </a:r>
            <a:r>
              <a:rPr lang="en-US" sz="2250" b="1" dirty="0"/>
              <a:t>, </a:t>
            </a:r>
            <a:r>
              <a:rPr lang="en-US" sz="2250" b="1" dirty="0" err="1"/>
              <a:t>Px</a:t>
            </a:r>
            <a:r>
              <a:rPr lang="en-US" sz="2250" b="1" dirty="0"/>
              <a:t>, VS, labs, EKG, O2 sat for </a:t>
            </a:r>
            <a:r>
              <a:rPr lang="en-US" sz="2250" b="1" dirty="0">
                <a:highlight>
                  <a:srgbClr val="FFFF00"/>
                </a:highlight>
              </a:rPr>
              <a:t>systemic causes</a:t>
            </a:r>
          </a:p>
          <a:p>
            <a:pPr marL="0" indent="0">
              <a:spcBef>
                <a:spcPts val="0"/>
              </a:spcBef>
              <a:buSzPts val="3200"/>
              <a:buNone/>
            </a:pPr>
            <a:r>
              <a:rPr lang="en-US" sz="2250" b="1" dirty="0">
                <a:highlight>
                  <a:srgbClr val="FFFF00"/>
                </a:highlight>
              </a:rPr>
              <a:t>  </a:t>
            </a:r>
          </a:p>
          <a:p>
            <a:pPr marL="257162">
              <a:spcBef>
                <a:spcPts val="0"/>
              </a:spcBef>
              <a:buSzPts val="3200"/>
            </a:pPr>
            <a:r>
              <a:rPr lang="en-US" sz="2250" b="1" dirty="0"/>
              <a:t>Consider </a:t>
            </a:r>
            <a:r>
              <a:rPr lang="en-US" sz="2250" b="1" dirty="0">
                <a:highlight>
                  <a:srgbClr val="FFFF00"/>
                </a:highlight>
              </a:rPr>
              <a:t>3 vertigo types</a:t>
            </a:r>
            <a:r>
              <a:rPr lang="en-US" sz="2250" b="1" dirty="0"/>
              <a:t>: AVS, s-EVS, or t-EVS</a:t>
            </a:r>
          </a:p>
          <a:p>
            <a:pPr marL="257162">
              <a:spcBef>
                <a:spcPts val="0"/>
              </a:spcBef>
              <a:buSzPts val="3200"/>
            </a:pPr>
            <a:endParaRPr lang="en-US" sz="2250" b="1" dirty="0"/>
          </a:p>
          <a:p>
            <a:pPr marL="257162">
              <a:spcBef>
                <a:spcPts val="0"/>
              </a:spcBef>
              <a:buSzPts val="3200"/>
            </a:pPr>
            <a:r>
              <a:rPr lang="en-US" sz="2250" b="1" dirty="0"/>
              <a:t>With </a:t>
            </a:r>
            <a:r>
              <a:rPr lang="en-US" sz="2250" b="1" dirty="0">
                <a:highlight>
                  <a:srgbClr val="FFFF00"/>
                </a:highlight>
              </a:rPr>
              <a:t>AVS</a:t>
            </a:r>
            <a:r>
              <a:rPr lang="en-US" sz="2250" b="1" dirty="0"/>
              <a:t>, think </a:t>
            </a:r>
            <a:r>
              <a:rPr lang="en-US" sz="2250" b="1" dirty="0">
                <a:highlight>
                  <a:srgbClr val="FF0000"/>
                </a:highlight>
              </a:rPr>
              <a:t>posterior stroke</a:t>
            </a:r>
            <a:r>
              <a:rPr lang="en-US" sz="2250" b="1" dirty="0"/>
              <a:t>; </a:t>
            </a:r>
            <a:r>
              <a:rPr lang="en-US" sz="2250" b="1" dirty="0">
                <a:highlight>
                  <a:srgbClr val="FFFF00"/>
                </a:highlight>
              </a:rPr>
              <a:t>s-EVS</a:t>
            </a:r>
            <a:r>
              <a:rPr lang="en-US" sz="2250" b="1" dirty="0"/>
              <a:t>, think </a:t>
            </a:r>
            <a:r>
              <a:rPr lang="en-US" sz="2250" b="1" dirty="0">
                <a:highlight>
                  <a:srgbClr val="FF0000"/>
                </a:highlight>
              </a:rPr>
              <a:t>TIA</a:t>
            </a:r>
          </a:p>
          <a:p>
            <a:pPr marL="257162">
              <a:spcBef>
                <a:spcPts val="0"/>
              </a:spcBef>
              <a:buSzPts val="3200"/>
            </a:pPr>
            <a:endParaRPr lang="en-US" sz="2250" b="1" dirty="0">
              <a:highlight>
                <a:srgbClr val="FFFF00"/>
              </a:highlight>
            </a:endParaRPr>
          </a:p>
          <a:p>
            <a:pPr marL="257162">
              <a:spcBef>
                <a:spcPts val="0"/>
              </a:spcBef>
              <a:buSzPts val="3200"/>
            </a:pPr>
            <a:r>
              <a:rPr lang="en-US" sz="2250" b="1" dirty="0"/>
              <a:t>With </a:t>
            </a:r>
            <a:r>
              <a:rPr lang="en-US" sz="2250" b="1" dirty="0">
                <a:highlight>
                  <a:srgbClr val="FFFF00"/>
                </a:highlight>
              </a:rPr>
              <a:t>t-EVS</a:t>
            </a:r>
            <a:r>
              <a:rPr lang="en-US" sz="2250" b="1" dirty="0"/>
              <a:t>, think </a:t>
            </a:r>
            <a:r>
              <a:rPr lang="en-US" sz="2250" b="1" dirty="0">
                <a:highlight>
                  <a:srgbClr val="FF0000"/>
                </a:highlight>
              </a:rPr>
              <a:t>possible posterior lesion</a:t>
            </a:r>
          </a:p>
        </p:txBody>
      </p:sp>
      <p:cxnSp>
        <p:nvCxnSpPr>
          <p:cNvPr id="142" name="Google Shape;142;p19"/>
          <p:cNvCxnSpPr/>
          <p:nvPr/>
        </p:nvCxnSpPr>
        <p:spPr>
          <a:xfrm>
            <a:off x="685800" y="3086100"/>
            <a:ext cx="5715000" cy="0"/>
          </a:xfrm>
          <a:prstGeom prst="straightConnector1">
            <a:avLst/>
          </a:prstGeom>
          <a:noFill/>
          <a:ln w="63500" cap="rnd" cmpd="sng">
            <a:solidFill>
              <a:srgbClr val="FF0000"/>
            </a:solidFill>
            <a:prstDash val="solid"/>
            <a:round/>
            <a:headEnd type="none" w="sm" len="sm"/>
            <a:tailEnd type="none" w="sm" len="sm"/>
          </a:ln>
        </p:spPr>
      </p:cxnSp>
    </p:spTree>
    <p:extLst>
      <p:ext uri="{BB962C8B-B14F-4D97-AF65-F5344CB8AC3E}">
        <p14:creationId xmlns:p14="http://schemas.microsoft.com/office/powerpoint/2010/main" val="3839544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28575" y="1735122"/>
            <a:ext cx="6800850" cy="937022"/>
          </a:xfrm>
          <a:prstGeom prst="rect">
            <a:avLst/>
          </a:prstGeom>
          <a:noFill/>
          <a:ln>
            <a:noFill/>
          </a:ln>
        </p:spPr>
        <p:txBody>
          <a:bodyPr spcFirstLastPara="1" wrap="square" lIns="68569" tIns="34275" rIns="68569" bIns="34275" anchor="ctr" anchorCtr="0">
            <a:noAutofit/>
          </a:bodyPr>
          <a:lstStyle/>
          <a:p>
            <a:r>
              <a:rPr lang="en-US" b="1" dirty="0"/>
              <a:t>Dizziness / Vertigo Recommendations</a:t>
            </a:r>
            <a:endParaRPr b="1" i="1" dirty="0"/>
          </a:p>
        </p:txBody>
      </p:sp>
      <p:sp>
        <p:nvSpPr>
          <p:cNvPr id="141" name="Google Shape;141;p19"/>
          <p:cNvSpPr txBox="1">
            <a:spLocks noGrp="1"/>
          </p:cNvSpPr>
          <p:nvPr>
            <p:ph type="body" idx="1"/>
          </p:nvPr>
        </p:nvSpPr>
        <p:spPr>
          <a:xfrm>
            <a:off x="207515" y="3327480"/>
            <a:ext cx="6671569" cy="2914650"/>
          </a:xfrm>
          <a:prstGeom prst="rect">
            <a:avLst/>
          </a:prstGeom>
          <a:noFill/>
          <a:ln>
            <a:noFill/>
          </a:ln>
        </p:spPr>
        <p:txBody>
          <a:bodyPr spcFirstLastPara="1" wrap="square" lIns="68569" tIns="34275" rIns="68569" bIns="34275" anchor="t" anchorCtr="0">
            <a:noAutofit/>
          </a:bodyPr>
          <a:lstStyle/>
          <a:p>
            <a:pPr marL="257162">
              <a:spcBef>
                <a:spcPts val="0"/>
              </a:spcBef>
              <a:buSzPts val="3200"/>
            </a:pPr>
            <a:r>
              <a:rPr lang="en-US" sz="2250" b="1" dirty="0">
                <a:highlight>
                  <a:srgbClr val="FFFF00"/>
                </a:highlight>
              </a:rPr>
              <a:t>Vertigo</a:t>
            </a:r>
            <a:r>
              <a:rPr lang="en-US" sz="2250" b="1" dirty="0"/>
              <a:t>? Do both </a:t>
            </a:r>
            <a:r>
              <a:rPr lang="en-US" sz="2250" b="1" dirty="0">
                <a:highlight>
                  <a:srgbClr val="FFFF00"/>
                </a:highlight>
              </a:rPr>
              <a:t>neuro exam and HINTS + </a:t>
            </a:r>
            <a:r>
              <a:rPr lang="en-US" sz="2250" b="1" dirty="0"/>
              <a:t>exams</a:t>
            </a:r>
          </a:p>
          <a:p>
            <a:pPr marL="257162">
              <a:spcBef>
                <a:spcPts val="0"/>
              </a:spcBef>
              <a:buSzPts val="3200"/>
            </a:pPr>
            <a:endParaRPr lang="en-US" sz="2250" b="1" dirty="0"/>
          </a:p>
          <a:p>
            <a:pPr marL="257162">
              <a:spcBef>
                <a:spcPts val="0"/>
              </a:spcBef>
              <a:buSzPts val="3200"/>
            </a:pPr>
            <a:r>
              <a:rPr lang="en-US" sz="2250" b="1" dirty="0">
                <a:highlight>
                  <a:srgbClr val="FFFF00"/>
                </a:highlight>
              </a:rPr>
              <a:t>Template central signs </a:t>
            </a:r>
            <a:r>
              <a:rPr lang="en-US" sz="2250" b="1" dirty="0"/>
              <a:t>on neuro, HINTS + exams </a:t>
            </a:r>
          </a:p>
          <a:p>
            <a:pPr marL="257162">
              <a:spcBef>
                <a:spcPts val="0"/>
              </a:spcBef>
              <a:buSzPts val="3200"/>
            </a:pPr>
            <a:endParaRPr lang="en-US" sz="2250" b="1" dirty="0"/>
          </a:p>
          <a:p>
            <a:pPr marL="257162">
              <a:spcBef>
                <a:spcPts val="0"/>
              </a:spcBef>
              <a:buSzPts val="3200"/>
            </a:pPr>
            <a:r>
              <a:rPr lang="en-US" sz="2100" b="1" dirty="0"/>
              <a:t>Given CT, MRI less useful acutely, </a:t>
            </a:r>
            <a:r>
              <a:rPr lang="en-US" sz="2100" b="1" dirty="0">
                <a:highlight>
                  <a:srgbClr val="FFFF00"/>
                </a:highlight>
              </a:rPr>
              <a:t>use HINTS + first</a:t>
            </a:r>
          </a:p>
          <a:p>
            <a:pPr marL="257162">
              <a:spcBef>
                <a:spcPts val="0"/>
              </a:spcBef>
              <a:buSzPts val="3200"/>
            </a:pPr>
            <a:endParaRPr lang="en-US" sz="2100" b="1" dirty="0">
              <a:highlight>
                <a:srgbClr val="FFFF00"/>
              </a:highlight>
            </a:endParaRPr>
          </a:p>
          <a:p>
            <a:pPr marL="257162">
              <a:spcBef>
                <a:spcPts val="0"/>
              </a:spcBef>
              <a:buSzPts val="3200"/>
            </a:pPr>
            <a:r>
              <a:rPr lang="en-US" sz="2100" b="1" dirty="0"/>
              <a:t>Be ready for </a:t>
            </a:r>
            <a:r>
              <a:rPr lang="en-US" sz="2100" b="1" dirty="0">
                <a:highlight>
                  <a:srgbClr val="FFFF00"/>
                </a:highlight>
              </a:rPr>
              <a:t>new tech </a:t>
            </a:r>
            <a:r>
              <a:rPr lang="en-US" sz="2100" b="1" dirty="0"/>
              <a:t>that will assist in central vs peripheral etiology assessments for vertigo patients </a:t>
            </a:r>
          </a:p>
        </p:txBody>
      </p:sp>
      <p:cxnSp>
        <p:nvCxnSpPr>
          <p:cNvPr id="142" name="Google Shape;142;p19"/>
          <p:cNvCxnSpPr/>
          <p:nvPr/>
        </p:nvCxnSpPr>
        <p:spPr>
          <a:xfrm>
            <a:off x="685800" y="3086100"/>
            <a:ext cx="5715000" cy="0"/>
          </a:xfrm>
          <a:prstGeom prst="straightConnector1">
            <a:avLst/>
          </a:prstGeom>
          <a:noFill/>
          <a:ln w="63500" cap="rnd" cmpd="sng">
            <a:solidFill>
              <a:srgbClr val="FF0000"/>
            </a:solidFill>
            <a:prstDash val="solid"/>
            <a:round/>
            <a:headEnd type="none" w="sm" len="sm"/>
            <a:tailEnd type="none" w="sm" len="sm"/>
          </a:ln>
        </p:spPr>
      </p:cxnSp>
    </p:spTree>
    <p:extLst>
      <p:ext uri="{BB962C8B-B14F-4D97-AF65-F5344CB8AC3E}">
        <p14:creationId xmlns:p14="http://schemas.microsoft.com/office/powerpoint/2010/main" val="1521826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b="1" dirty="0"/>
              <a:t>Vertigo</a:t>
            </a:r>
          </a:p>
        </p:txBody>
      </p:sp>
      <p:sp>
        <p:nvSpPr>
          <p:cNvPr id="27651" name="Rectangle 3"/>
          <p:cNvSpPr>
            <a:spLocks noGrp="1" noChangeArrowheads="1"/>
          </p:cNvSpPr>
          <p:nvPr>
            <p:ph idx="1"/>
          </p:nvPr>
        </p:nvSpPr>
        <p:spPr>
          <a:xfrm>
            <a:off x="388907" y="2073957"/>
            <a:ext cx="6172200" cy="3394472"/>
          </a:xfrm>
        </p:spPr>
        <p:txBody>
          <a:bodyPr/>
          <a:lstStyle/>
          <a:p>
            <a:pPr algn="l" fontAlgn="base"/>
            <a:r>
              <a:rPr lang="en-US" b="1" i="0" u="sng" strike="noStrike" dirty="0">
                <a:solidFill>
                  <a:srgbClr val="0074CC"/>
                </a:solidFill>
                <a:effectLst/>
                <a:latin typeface="Playfair Display" panose="00000500000000000000" pitchFamily="2" charset="0"/>
                <a:hlinkClick r:id="rId2"/>
              </a:rPr>
              <a:t>noun</a:t>
            </a:r>
            <a:endParaRPr lang="en-US" b="1" i="0" u="none" strike="noStrike" dirty="0">
              <a:solidFill>
                <a:srgbClr val="4A7D95"/>
              </a:solidFill>
              <a:effectLst/>
              <a:latin typeface="Playfair Display" panose="00000500000000000000" pitchFamily="2" charset="0"/>
            </a:endParaRPr>
          </a:p>
          <a:p>
            <a:pPr algn="l" fontAlgn="base"/>
            <a:r>
              <a:rPr lang="en-US" b="0" i="0" dirty="0" err="1">
                <a:solidFill>
                  <a:srgbClr val="757575"/>
                </a:solidFill>
                <a:effectLst/>
                <a:latin typeface="inherit"/>
              </a:rPr>
              <a:t>ver</a:t>
            </a:r>
            <a:r>
              <a:rPr lang="en-US" b="0" i="0" dirty="0">
                <a:solidFill>
                  <a:srgbClr val="757575"/>
                </a:solidFill>
                <a:effectLst/>
                <a:latin typeface="inherit"/>
              </a:rPr>
              <a:t>·​</a:t>
            </a:r>
            <a:r>
              <a:rPr lang="en-US" b="0" i="0" dirty="0" err="1">
                <a:solidFill>
                  <a:srgbClr val="757575"/>
                </a:solidFill>
                <a:effectLst/>
                <a:latin typeface="inherit"/>
              </a:rPr>
              <a:t>ti</a:t>
            </a:r>
            <a:r>
              <a:rPr lang="en-US" b="0" i="0" dirty="0">
                <a:solidFill>
                  <a:srgbClr val="757575"/>
                </a:solidFill>
                <a:effectLst/>
                <a:latin typeface="inherit"/>
              </a:rPr>
              <a:t>·​go </a:t>
            </a:r>
            <a:r>
              <a:rPr lang="en-US" b="0" i="0" u="none" strike="noStrike" dirty="0">
                <a:solidFill>
                  <a:srgbClr val="0074CC"/>
                </a:solidFill>
                <a:effectLst/>
                <a:latin typeface="Open Sans" panose="020B0606030504020204" pitchFamily="34" charset="0"/>
                <a:hlinkClick r:id="rId3" tooltip="How to pronounce vertigo (audio)"/>
              </a:rPr>
              <a:t>ˈ</a:t>
            </a:r>
            <a:r>
              <a:rPr lang="en-US" b="0" i="0" u="none" strike="noStrike" dirty="0" err="1">
                <a:solidFill>
                  <a:srgbClr val="0074CC"/>
                </a:solidFill>
                <a:effectLst/>
                <a:latin typeface="Open Sans" panose="020B0606030504020204" pitchFamily="34" charset="0"/>
                <a:hlinkClick r:id="rId3" tooltip="How to pronounce vertigo (audio)"/>
              </a:rPr>
              <a:t>vər-ti</a:t>
            </a:r>
            <a:r>
              <a:rPr lang="en-US" b="0" i="0" u="none" strike="noStrike" dirty="0">
                <a:solidFill>
                  <a:srgbClr val="0074CC"/>
                </a:solidFill>
                <a:effectLst/>
                <a:latin typeface="Open Sans" panose="020B0606030504020204" pitchFamily="34" charset="0"/>
                <a:hlinkClick r:id="rId3" tooltip="How to pronounce vertigo (audio)"/>
              </a:rPr>
              <a:t>-ˌ</a:t>
            </a:r>
            <a:r>
              <a:rPr lang="en-US" b="0" i="0" u="none" strike="noStrike" dirty="0" err="1">
                <a:solidFill>
                  <a:srgbClr val="0074CC"/>
                </a:solidFill>
                <a:effectLst/>
                <a:latin typeface="Open Sans" panose="020B0606030504020204" pitchFamily="34" charset="0"/>
                <a:hlinkClick r:id="rId3" tooltip="How to pronounce vertigo (audio)"/>
              </a:rPr>
              <a:t>gō</a:t>
            </a:r>
            <a:r>
              <a:rPr lang="en-US" b="0" i="0" u="none" strike="noStrike" dirty="0">
                <a:solidFill>
                  <a:srgbClr val="0074CC"/>
                </a:solidFill>
                <a:effectLst/>
                <a:latin typeface="Open Sans" panose="020B0606030504020204" pitchFamily="34" charset="0"/>
                <a:hlinkClick r:id="rId3" tooltip="How to pronounce vertigo (audio)"/>
              </a:rPr>
              <a:t> </a:t>
            </a:r>
            <a:endParaRPr lang="en-US" u="none" strike="noStrike" dirty="0">
              <a:solidFill>
                <a:srgbClr val="757575"/>
              </a:solidFill>
              <a:latin typeface="inherit"/>
            </a:endParaRPr>
          </a:p>
          <a:p>
            <a:pPr algn="l" fontAlgn="base"/>
            <a:r>
              <a:rPr lang="en-US" b="1" dirty="0">
                <a:solidFill>
                  <a:schemeClr val="tx1"/>
                </a:solidFill>
                <a:latin typeface="inherit"/>
              </a:rPr>
              <a:t>2</a:t>
            </a:r>
            <a:r>
              <a:rPr lang="en-US" b="1" i="0" dirty="0">
                <a:solidFill>
                  <a:schemeClr val="tx1"/>
                </a:solidFill>
                <a:effectLst/>
                <a:latin typeface="inherit"/>
              </a:rPr>
              <a:t>.</a:t>
            </a:r>
            <a:endParaRPr lang="en-US" b="1" i="0" dirty="0">
              <a:solidFill>
                <a:srgbClr val="303336"/>
              </a:solidFill>
              <a:effectLst/>
              <a:latin typeface="+mn-lt"/>
            </a:endParaRPr>
          </a:p>
          <a:p>
            <a:pPr algn="l" fontAlgn="base"/>
            <a:r>
              <a:rPr lang="en-US" i="0" dirty="0">
                <a:solidFill>
                  <a:srgbClr val="303336"/>
                </a:solidFill>
                <a:effectLst/>
                <a:latin typeface="+mn-lt"/>
              </a:rPr>
              <a:t>: disordered </a:t>
            </a:r>
            <a:r>
              <a:rPr lang="en-US" i="0" dirty="0">
                <a:solidFill>
                  <a:srgbClr val="303336"/>
                </a:solidFill>
                <a:effectLst/>
                <a:highlight>
                  <a:srgbClr val="FFFF00"/>
                </a:highlight>
                <a:latin typeface="+mn-lt"/>
              </a:rPr>
              <a:t>vertiginous movement </a:t>
            </a:r>
            <a:r>
              <a:rPr lang="en-US" i="0" dirty="0">
                <a:solidFill>
                  <a:srgbClr val="303336"/>
                </a:solidFill>
                <a:effectLst/>
                <a:latin typeface="+mn-lt"/>
              </a:rPr>
              <a:t>as a symptom of disease in lower animals</a:t>
            </a:r>
          </a:p>
          <a:p>
            <a:pPr marL="85721" indent="0" fontAlgn="base">
              <a:buNone/>
            </a:pPr>
            <a:r>
              <a:rPr lang="en-US" b="1" i="0" dirty="0">
                <a:solidFill>
                  <a:srgbClr val="303336"/>
                </a:solidFill>
                <a:effectLst/>
                <a:latin typeface="+mn-lt"/>
              </a:rPr>
              <a:t>also</a:t>
            </a:r>
            <a:r>
              <a:rPr lang="en-US" i="0" dirty="0">
                <a:solidFill>
                  <a:srgbClr val="303336"/>
                </a:solidFill>
                <a:effectLst/>
                <a:latin typeface="+mn-lt"/>
              </a:rPr>
              <a:t> </a:t>
            </a:r>
          </a:p>
          <a:p>
            <a:pPr algn="l" fontAlgn="base"/>
            <a:r>
              <a:rPr lang="en-US" i="0" dirty="0">
                <a:solidFill>
                  <a:srgbClr val="303336"/>
                </a:solidFill>
                <a:effectLst/>
                <a:latin typeface="+mn-lt"/>
              </a:rPr>
              <a:t>: a disease (such as gid) causing this</a:t>
            </a:r>
            <a:endParaRPr lang="en-US" dirty="0">
              <a:latin typeface="+mn-lt"/>
            </a:endParaRPr>
          </a:p>
        </p:txBody>
      </p:sp>
      <p:cxnSp>
        <p:nvCxnSpPr>
          <p:cNvPr id="6" name="Straight Connector 5"/>
          <p:cNvCxnSpPr/>
          <p:nvPr/>
        </p:nvCxnSpPr>
        <p:spPr>
          <a:xfrm>
            <a:off x="571500" y="1665976"/>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5985" y="693348"/>
            <a:ext cx="738501"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582849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5706" y="1703160"/>
            <a:ext cx="6525088" cy="857250"/>
          </a:xfrm>
        </p:spPr>
        <p:txBody>
          <a:bodyPr/>
          <a:lstStyle/>
          <a:p>
            <a:pPr eaLnBrk="1" hangingPunct="1"/>
            <a:r>
              <a:rPr lang="en-US" altLang="en-US" b="1" dirty="0"/>
              <a:t>HINTS+ (+) is </a:t>
            </a:r>
            <a:br>
              <a:rPr lang="en-US" altLang="en-US" b="1" dirty="0"/>
            </a:br>
            <a:r>
              <a:rPr lang="en-US" altLang="en-US" b="1" dirty="0"/>
              <a:t>Physical Exam Testing</a:t>
            </a:r>
          </a:p>
        </p:txBody>
      </p:sp>
      <p:sp>
        <p:nvSpPr>
          <p:cNvPr id="27651" name="Rectangle 3"/>
          <p:cNvSpPr>
            <a:spLocks noGrp="1" noChangeArrowheads="1"/>
          </p:cNvSpPr>
          <p:nvPr>
            <p:ph idx="1"/>
          </p:nvPr>
        </p:nvSpPr>
        <p:spPr>
          <a:xfrm>
            <a:off x="-59635" y="2914651"/>
            <a:ext cx="6747982" cy="3680222"/>
          </a:xfrm>
        </p:spPr>
        <p:txBody>
          <a:bodyPr/>
          <a:lstStyle/>
          <a:p>
            <a:pPr marL="85722" indent="0">
              <a:buNone/>
            </a:pPr>
            <a:r>
              <a:rPr lang="en-US" altLang="en-US" sz="3000" b="1" dirty="0"/>
              <a:t>HINTS+ (+):</a:t>
            </a:r>
          </a:p>
          <a:p>
            <a:pPr lvl="1"/>
            <a:r>
              <a:rPr lang="en-US" altLang="en-US" sz="2700" b="1" dirty="0"/>
              <a:t>Head Impulse </a:t>
            </a:r>
            <a:r>
              <a:rPr lang="en-US" altLang="en-US" sz="2400" b="1" dirty="0">
                <a:highlight>
                  <a:srgbClr val="FFFF00"/>
                </a:highlight>
              </a:rPr>
              <a:t>(No unilateral saccade bad) </a:t>
            </a:r>
          </a:p>
          <a:p>
            <a:pPr lvl="1"/>
            <a:r>
              <a:rPr lang="en-US" altLang="en-US" sz="2700" b="1" dirty="0"/>
              <a:t>Nystagmus </a:t>
            </a:r>
            <a:r>
              <a:rPr lang="en-US" altLang="en-US" sz="2700" b="1" dirty="0">
                <a:highlight>
                  <a:srgbClr val="FFFF00"/>
                </a:highlight>
              </a:rPr>
              <a:t>(Bilat fast, vert, rotation bad)</a:t>
            </a:r>
          </a:p>
          <a:p>
            <a:pPr lvl="1"/>
            <a:r>
              <a:rPr lang="en-US" altLang="en-US" sz="2700" b="1" dirty="0"/>
              <a:t>Test of Skew </a:t>
            </a:r>
            <a:r>
              <a:rPr lang="en-US" altLang="en-US" sz="2700" b="1" dirty="0">
                <a:highlight>
                  <a:srgbClr val="FFFF00"/>
                </a:highlight>
              </a:rPr>
              <a:t>(Vertical skew bad)</a:t>
            </a:r>
          </a:p>
          <a:p>
            <a:pPr lvl="1"/>
            <a:r>
              <a:rPr lang="en-US" altLang="en-US" sz="2700" b="1" dirty="0"/>
              <a:t>+ Hearing loss </a:t>
            </a:r>
            <a:r>
              <a:rPr lang="en-US" altLang="en-US" sz="2700" b="1" dirty="0">
                <a:highlight>
                  <a:srgbClr val="FFFF00"/>
                </a:highlight>
              </a:rPr>
              <a:t>(New hearing loss bad)</a:t>
            </a:r>
          </a:p>
          <a:p>
            <a:pPr lvl="1"/>
            <a:r>
              <a:rPr lang="en-US" altLang="en-US" sz="2700" b="1" dirty="0"/>
              <a:t>(+) Truncal ataxia and gait </a:t>
            </a:r>
            <a:r>
              <a:rPr lang="en-US" altLang="en-US" sz="2700" b="1" dirty="0">
                <a:highlight>
                  <a:srgbClr val="FFFF00"/>
                </a:highlight>
              </a:rPr>
              <a:t>(Both bad)</a:t>
            </a:r>
          </a:p>
          <a:p>
            <a:pPr lvl="1"/>
            <a:r>
              <a:rPr lang="en-US" altLang="en-US" sz="2700" b="1" dirty="0"/>
              <a:t>(+) Anterior stroke signs </a:t>
            </a:r>
            <a:r>
              <a:rPr lang="en-US" altLang="en-US" sz="2700" b="1" dirty="0">
                <a:highlight>
                  <a:srgbClr val="FFFF00"/>
                </a:highlight>
              </a:rPr>
              <a:t>(Any are bad)</a:t>
            </a:r>
          </a:p>
          <a:p>
            <a:pPr lvl="1"/>
            <a:endParaRPr lang="en-US" altLang="en-US" sz="600" b="1" dirty="0">
              <a:highlight>
                <a:srgbClr val="FFFF00"/>
              </a:highlight>
            </a:endParaRPr>
          </a:p>
          <a:p>
            <a:pPr lvl="1"/>
            <a:r>
              <a:rPr lang="en-US" altLang="en-US" sz="2700" b="1" dirty="0">
                <a:solidFill>
                  <a:schemeClr val="tx1"/>
                </a:solidFill>
                <a:highlight>
                  <a:srgbClr val="FF0000"/>
                </a:highlight>
              </a:rPr>
              <a:t>If any of these are found: Red Light!</a:t>
            </a:r>
          </a:p>
        </p:txBody>
      </p:sp>
      <p:cxnSp>
        <p:nvCxnSpPr>
          <p:cNvPr id="6" name="Straight Connector 5"/>
          <p:cNvCxnSpPr/>
          <p:nvPr/>
        </p:nvCxnSpPr>
        <p:spPr>
          <a:xfrm>
            <a:off x="571500" y="2914650"/>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931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06136" y="1938566"/>
            <a:ext cx="6645728" cy="857250"/>
          </a:xfrm>
        </p:spPr>
        <p:txBody>
          <a:bodyPr/>
          <a:lstStyle/>
          <a:p>
            <a:pPr eaLnBrk="1" hangingPunct="1"/>
            <a:r>
              <a:rPr lang="en-US" altLang="en-US" b="1" dirty="0"/>
              <a:t>Peripheral Must Haves </a:t>
            </a:r>
          </a:p>
        </p:txBody>
      </p:sp>
      <p:sp>
        <p:nvSpPr>
          <p:cNvPr id="27651" name="Rectangle 3"/>
          <p:cNvSpPr>
            <a:spLocks noGrp="1" noChangeArrowheads="1"/>
          </p:cNvSpPr>
          <p:nvPr>
            <p:ph idx="1"/>
          </p:nvPr>
        </p:nvSpPr>
        <p:spPr>
          <a:xfrm>
            <a:off x="106135" y="3152319"/>
            <a:ext cx="6523265" cy="3022366"/>
          </a:xfrm>
        </p:spPr>
        <p:txBody>
          <a:bodyPr/>
          <a:lstStyle/>
          <a:p>
            <a:r>
              <a:rPr lang="en-US" altLang="en-US" b="1" dirty="0">
                <a:highlight>
                  <a:srgbClr val="00FF00"/>
                </a:highlight>
              </a:rPr>
              <a:t>Vestibular neuritis or labyrinthitis.</a:t>
            </a:r>
          </a:p>
          <a:p>
            <a:r>
              <a:rPr lang="en-US" altLang="en-US" b="1" dirty="0">
                <a:highlight>
                  <a:srgbClr val="00FF00"/>
                </a:highlight>
              </a:rPr>
              <a:t>Peripheral etiology.</a:t>
            </a:r>
          </a:p>
          <a:p>
            <a:r>
              <a:rPr lang="en-US" sz="2400" b="1" dirty="0">
                <a:highlight>
                  <a:srgbClr val="00FF00"/>
                </a:highlight>
              </a:rPr>
              <a:t>All Clear. Green light to go home with meds:</a:t>
            </a:r>
          </a:p>
          <a:p>
            <a:pPr marL="342892" indent="-342892">
              <a:buFont typeface="Arial" panose="020B0604020202020204" pitchFamily="34" charset="0"/>
              <a:buChar char="•"/>
            </a:pPr>
            <a:r>
              <a:rPr lang="en-US" sz="2100" b="1" dirty="0">
                <a:highlight>
                  <a:srgbClr val="00FF00"/>
                </a:highlight>
              </a:rPr>
              <a:t>Unidirectional horizontal nystagmus only.</a:t>
            </a:r>
          </a:p>
          <a:p>
            <a:pPr marL="342892" indent="-342892">
              <a:buFont typeface="Arial" panose="020B0604020202020204" pitchFamily="34" charset="0"/>
              <a:buChar char="•"/>
            </a:pPr>
            <a:r>
              <a:rPr lang="en-US" sz="2100" b="1" dirty="0">
                <a:highlight>
                  <a:srgbClr val="00FF00"/>
                </a:highlight>
              </a:rPr>
              <a:t>One side has a HI saccade (1 vestibular side is ill).</a:t>
            </a:r>
          </a:p>
          <a:p>
            <a:pPr marL="342892" indent="-342892">
              <a:buFont typeface="Arial" panose="020B0604020202020204" pitchFamily="34" charset="0"/>
              <a:buChar char="•"/>
            </a:pPr>
            <a:r>
              <a:rPr lang="en-US" sz="2100" b="1" dirty="0">
                <a:highlight>
                  <a:srgbClr val="00FF00"/>
                </a:highlight>
              </a:rPr>
              <a:t>Pupils are aligned vertically on skew test.</a:t>
            </a:r>
          </a:p>
          <a:p>
            <a:pPr marL="342892" indent="-342892">
              <a:buFont typeface="Arial" panose="020B0604020202020204" pitchFamily="34" charset="0"/>
              <a:buChar char="•"/>
            </a:pPr>
            <a:r>
              <a:rPr lang="en-US" sz="2100" b="1" dirty="0">
                <a:highlight>
                  <a:srgbClr val="00FF00"/>
                </a:highlight>
              </a:rPr>
              <a:t>No posterior neuro </a:t>
            </a:r>
            <a:r>
              <a:rPr lang="en-US" sz="2100" b="1" dirty="0" err="1">
                <a:highlight>
                  <a:srgbClr val="00FF00"/>
                </a:highlight>
              </a:rPr>
              <a:t>Sxs</a:t>
            </a:r>
            <a:r>
              <a:rPr lang="en-US" sz="2100" b="1" dirty="0">
                <a:highlight>
                  <a:srgbClr val="00FF00"/>
                </a:highlight>
              </a:rPr>
              <a:t> (hearing loss is HINTS +).</a:t>
            </a:r>
          </a:p>
          <a:p>
            <a:pPr marL="342892" indent="-342892">
              <a:buFont typeface="Arial" panose="020B0604020202020204" pitchFamily="34" charset="0"/>
              <a:buChar char="•"/>
            </a:pPr>
            <a:r>
              <a:rPr lang="en-US" sz="2100" b="1" dirty="0">
                <a:highlight>
                  <a:srgbClr val="00FF00"/>
                </a:highlight>
              </a:rPr>
              <a:t>Patient able to sit, stand up, and walk.</a:t>
            </a:r>
          </a:p>
          <a:p>
            <a:pPr marL="342892" indent="-342892">
              <a:buFont typeface="Arial" panose="020B0604020202020204" pitchFamily="34" charset="0"/>
              <a:buChar char="•"/>
            </a:pPr>
            <a:r>
              <a:rPr lang="en-US" sz="2100" b="1" dirty="0">
                <a:highlight>
                  <a:srgbClr val="00FF00"/>
                </a:highlight>
              </a:rPr>
              <a:t>Sensory pain &amp; temp testing OK.</a:t>
            </a:r>
          </a:p>
          <a:p>
            <a:pPr marL="342892" indent="-342892">
              <a:buFont typeface="Arial" panose="020B0604020202020204" pitchFamily="34" charset="0"/>
              <a:buChar char="•"/>
            </a:pPr>
            <a:r>
              <a:rPr lang="en-US" sz="2100" b="1" dirty="0">
                <a:highlight>
                  <a:srgbClr val="00FF00"/>
                </a:highlight>
              </a:rPr>
              <a:t>No anterior stroke Sx: weak, face, speech, AMS.</a:t>
            </a:r>
          </a:p>
          <a:p>
            <a:endParaRPr lang="en-US" altLang="en-US" sz="2700" b="1" dirty="0"/>
          </a:p>
          <a:p>
            <a:endParaRPr lang="en-US" altLang="en-US" sz="2700" b="1" dirty="0"/>
          </a:p>
          <a:p>
            <a:endParaRPr lang="en-US" altLang="en-US" sz="2700" b="1" dirty="0"/>
          </a:p>
          <a:p>
            <a:endParaRPr lang="en-US" altLang="en-US" sz="2700" b="1" dirty="0"/>
          </a:p>
          <a:p>
            <a:endParaRPr lang="en-US" altLang="en-US" sz="2700" b="1" dirty="0"/>
          </a:p>
          <a:p>
            <a:endParaRPr lang="en-US" altLang="en-US" sz="2700" b="1" dirty="0"/>
          </a:p>
        </p:txBody>
      </p:sp>
      <p:cxnSp>
        <p:nvCxnSpPr>
          <p:cNvPr id="6" name="Straight Connector 5"/>
          <p:cNvCxnSpPr/>
          <p:nvPr/>
        </p:nvCxnSpPr>
        <p:spPr>
          <a:xfrm>
            <a:off x="571500" y="2914650"/>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1772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06136" y="1597324"/>
            <a:ext cx="6645728" cy="857250"/>
          </a:xfrm>
        </p:spPr>
        <p:txBody>
          <a:bodyPr/>
          <a:lstStyle/>
          <a:p>
            <a:pPr eaLnBrk="1" hangingPunct="1"/>
            <a:r>
              <a:rPr lang="en-US" altLang="en-US" b="1" dirty="0"/>
              <a:t>Is Vertigo Central? </a:t>
            </a:r>
            <a:br>
              <a:rPr lang="en-US" altLang="en-US" b="1" dirty="0"/>
            </a:br>
            <a:r>
              <a:rPr lang="en-US" altLang="en-US" b="1" dirty="0"/>
              <a:t>Take Home Ideas</a:t>
            </a:r>
          </a:p>
        </p:txBody>
      </p:sp>
      <p:sp>
        <p:nvSpPr>
          <p:cNvPr id="27651" name="Rectangle 3"/>
          <p:cNvSpPr>
            <a:spLocks noGrp="1" noChangeArrowheads="1"/>
          </p:cNvSpPr>
          <p:nvPr>
            <p:ph idx="1"/>
          </p:nvPr>
        </p:nvSpPr>
        <p:spPr>
          <a:xfrm>
            <a:off x="106136" y="3008545"/>
            <a:ext cx="6523265" cy="3022366"/>
          </a:xfrm>
        </p:spPr>
        <p:txBody>
          <a:bodyPr/>
          <a:lstStyle/>
          <a:p>
            <a:r>
              <a:rPr lang="en-US" altLang="en-US" sz="2700" b="1" dirty="0"/>
              <a:t>Know the ATTEST system, 3 vertigo types</a:t>
            </a:r>
          </a:p>
          <a:p>
            <a:r>
              <a:rPr lang="en-US" altLang="en-US" sz="2700" b="1" dirty="0"/>
              <a:t>Know the HINTS + (+) exam</a:t>
            </a:r>
          </a:p>
          <a:p>
            <a:r>
              <a:rPr lang="en-US" altLang="en-US" sz="2700" b="1" dirty="0"/>
              <a:t>Exclude anterior stroke Sx, Sx</a:t>
            </a:r>
          </a:p>
          <a:p>
            <a:r>
              <a:rPr lang="en-US" altLang="en-US" sz="2700" b="1" dirty="0"/>
              <a:t>Pt can walk, talk, see, hear, feel, swallow </a:t>
            </a:r>
          </a:p>
          <a:p>
            <a:r>
              <a:rPr lang="en-US" altLang="en-US" sz="2700" b="1" dirty="0"/>
              <a:t>Observe the patient walking out of the ED</a:t>
            </a:r>
          </a:p>
          <a:p>
            <a:r>
              <a:rPr lang="en-US" altLang="en-US" sz="2700" b="1" dirty="0"/>
              <a:t>Document using templates</a:t>
            </a:r>
          </a:p>
          <a:p>
            <a:r>
              <a:rPr lang="en-US" altLang="en-US" sz="2700" b="1" dirty="0"/>
              <a:t>Give specific return Sx in D/C instructions</a:t>
            </a:r>
          </a:p>
        </p:txBody>
      </p:sp>
      <p:cxnSp>
        <p:nvCxnSpPr>
          <p:cNvPr id="6" name="Straight Connector 5"/>
          <p:cNvCxnSpPr/>
          <p:nvPr/>
        </p:nvCxnSpPr>
        <p:spPr>
          <a:xfrm>
            <a:off x="571500" y="2770876"/>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24549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57150" y="1758913"/>
            <a:ext cx="6800850" cy="937022"/>
          </a:xfrm>
          <a:prstGeom prst="rect">
            <a:avLst/>
          </a:prstGeom>
          <a:noFill/>
          <a:ln>
            <a:noFill/>
          </a:ln>
        </p:spPr>
        <p:txBody>
          <a:bodyPr spcFirstLastPara="1" wrap="square" lIns="68569" tIns="34275" rIns="68569" bIns="34275" anchor="ctr" anchorCtr="0">
            <a:noAutofit/>
          </a:bodyPr>
          <a:lstStyle/>
          <a:p>
            <a:r>
              <a:rPr lang="en-US" b="1" dirty="0"/>
              <a:t>Educational Objectives</a:t>
            </a:r>
            <a:endParaRPr b="1" i="1" dirty="0"/>
          </a:p>
        </p:txBody>
      </p:sp>
      <p:sp>
        <p:nvSpPr>
          <p:cNvPr id="134" name="Google Shape;134;p18"/>
          <p:cNvSpPr txBox="1">
            <a:spLocks noGrp="1"/>
          </p:cNvSpPr>
          <p:nvPr>
            <p:ph type="body" idx="1"/>
          </p:nvPr>
        </p:nvSpPr>
        <p:spPr>
          <a:xfrm>
            <a:off x="342900" y="2931914"/>
            <a:ext cx="6400800" cy="3280172"/>
          </a:xfrm>
          <a:prstGeom prst="rect">
            <a:avLst/>
          </a:prstGeom>
          <a:noFill/>
          <a:ln>
            <a:noFill/>
          </a:ln>
        </p:spPr>
        <p:txBody>
          <a:bodyPr spcFirstLastPara="1" wrap="square" lIns="68569" tIns="34275" rIns="68569" bIns="34275" anchor="t" anchorCtr="0">
            <a:noAutofit/>
          </a:bodyPr>
          <a:lstStyle/>
          <a:p>
            <a:pPr marL="257162">
              <a:spcBef>
                <a:spcPts val="0"/>
              </a:spcBef>
              <a:buSzPts val="3200"/>
            </a:pPr>
            <a:r>
              <a:rPr lang="en-US" b="1" dirty="0"/>
              <a:t>(1) Enhance understanding of the </a:t>
            </a:r>
            <a:r>
              <a:rPr lang="en-US" b="1" dirty="0">
                <a:highlight>
                  <a:srgbClr val="FFFF00"/>
                </a:highlight>
              </a:rPr>
              <a:t>definitions</a:t>
            </a:r>
            <a:r>
              <a:rPr lang="en-US" b="1" dirty="0"/>
              <a:t> and pathophysiology of dizziness and vertigo.</a:t>
            </a:r>
            <a:endParaRPr dirty="0"/>
          </a:p>
          <a:p>
            <a:pPr marL="257162">
              <a:spcBef>
                <a:spcPts val="480"/>
              </a:spcBef>
              <a:buSzPts val="3200"/>
            </a:pPr>
            <a:r>
              <a:rPr lang="en-US" b="1" dirty="0"/>
              <a:t>(2) Understand what </a:t>
            </a:r>
            <a:r>
              <a:rPr lang="en-US" b="1" dirty="0">
                <a:highlight>
                  <a:srgbClr val="FFFF00"/>
                </a:highlight>
              </a:rPr>
              <a:t>diagnoses</a:t>
            </a:r>
            <a:r>
              <a:rPr lang="en-US" b="1" dirty="0"/>
              <a:t> are likely given the type of vertigo the dizzy patient describes.</a:t>
            </a:r>
            <a:endParaRPr b="1" dirty="0"/>
          </a:p>
          <a:p>
            <a:pPr marL="257162">
              <a:spcBef>
                <a:spcPts val="480"/>
              </a:spcBef>
              <a:buSzPts val="3200"/>
            </a:pPr>
            <a:r>
              <a:rPr lang="en-US" b="1" dirty="0"/>
              <a:t>(3) Know how to diagnose </a:t>
            </a:r>
            <a:r>
              <a:rPr lang="en-US" b="1" dirty="0">
                <a:highlight>
                  <a:srgbClr val="FFFF00"/>
                </a:highlight>
              </a:rPr>
              <a:t>central causes</a:t>
            </a:r>
            <a:r>
              <a:rPr lang="en-US" b="1" dirty="0"/>
              <a:t> using the dizzy/vertigo patient physical exam.</a:t>
            </a:r>
            <a:endParaRPr b="1" dirty="0"/>
          </a:p>
        </p:txBody>
      </p:sp>
      <p:cxnSp>
        <p:nvCxnSpPr>
          <p:cNvPr id="135" name="Google Shape;135;p18"/>
          <p:cNvCxnSpPr/>
          <p:nvPr/>
        </p:nvCxnSpPr>
        <p:spPr>
          <a:xfrm>
            <a:off x="685800" y="2695935"/>
            <a:ext cx="5715000" cy="0"/>
          </a:xfrm>
          <a:prstGeom prst="straightConnector1">
            <a:avLst/>
          </a:prstGeom>
          <a:noFill/>
          <a:ln w="63500" cap="rnd" cmpd="sng">
            <a:solidFill>
              <a:srgbClr val="FF0000"/>
            </a:solidFill>
            <a:prstDash val="solid"/>
            <a:round/>
            <a:headEnd type="none" w="sm" len="sm"/>
            <a:tailEnd type="none" w="sm" len="sm"/>
          </a:ln>
        </p:spPr>
      </p:cxn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68A856A2-11F8-0633-3A4A-27913B23393F}"/>
                  </a:ext>
                </a:extLst>
              </p14:cNvPr>
              <p14:cNvContentPartPr/>
              <p14:nvPr/>
            </p14:nvContentPartPr>
            <p14:xfrm>
              <a:off x="5577897" y="4403115"/>
              <a:ext cx="345060" cy="337770"/>
            </p14:xfrm>
          </p:contentPart>
        </mc:Choice>
        <mc:Fallback>
          <p:pic>
            <p:nvPicPr>
              <p:cNvPr id="4" name="Ink 3">
                <a:extLst>
                  <a:ext uri="{FF2B5EF4-FFF2-40B4-BE49-F238E27FC236}">
                    <a16:creationId xmlns:a16="http://schemas.microsoft.com/office/drawing/2014/main" id="{68A856A2-11F8-0633-3A4A-27913B23393F}"/>
                  </a:ext>
                </a:extLst>
              </p:cNvPr>
              <p:cNvPicPr/>
              <p:nvPr/>
            </p:nvPicPr>
            <p:blipFill>
              <a:blip r:embed="rId4"/>
              <a:stretch>
                <a:fillRect/>
              </a:stretch>
            </p:blipFill>
            <p:spPr>
              <a:xfrm>
                <a:off x="5523869" y="4295201"/>
                <a:ext cx="452756" cy="553238"/>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0878C17E-B2CD-7A1A-5190-48EC249A842B}"/>
                  </a:ext>
                </a:extLst>
              </p14:cNvPr>
              <p14:cNvContentPartPr/>
              <p14:nvPr/>
            </p14:nvContentPartPr>
            <p14:xfrm>
              <a:off x="2126782" y="3398885"/>
              <a:ext cx="427410" cy="373140"/>
            </p14:xfrm>
          </p:contentPart>
        </mc:Choice>
        <mc:Fallback>
          <p:pic>
            <p:nvPicPr>
              <p:cNvPr id="5" name="Ink 4">
                <a:extLst>
                  <a:ext uri="{FF2B5EF4-FFF2-40B4-BE49-F238E27FC236}">
                    <a16:creationId xmlns:a16="http://schemas.microsoft.com/office/drawing/2014/main" id="{0878C17E-B2CD-7A1A-5190-48EC249A842B}"/>
                  </a:ext>
                </a:extLst>
              </p:cNvPr>
              <p:cNvPicPr/>
              <p:nvPr/>
            </p:nvPicPr>
            <p:blipFill>
              <a:blip r:embed="rId6"/>
              <a:stretch>
                <a:fillRect/>
              </a:stretch>
            </p:blipFill>
            <p:spPr>
              <a:xfrm>
                <a:off x="2072816" y="3290937"/>
                <a:ext cx="534982" cy="588676"/>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5709EDBA-1D1F-BAAB-1A72-A5A412978BDF}"/>
                  </a:ext>
                </a:extLst>
              </p14:cNvPr>
              <p14:cNvContentPartPr/>
              <p14:nvPr/>
            </p14:nvContentPartPr>
            <p14:xfrm>
              <a:off x="4821826" y="6321886"/>
              <a:ext cx="448740" cy="346140"/>
            </p14:xfrm>
          </p:contentPart>
        </mc:Choice>
        <mc:Fallback>
          <p:pic>
            <p:nvPicPr>
              <p:cNvPr id="6" name="Ink 5">
                <a:extLst>
                  <a:ext uri="{FF2B5EF4-FFF2-40B4-BE49-F238E27FC236}">
                    <a16:creationId xmlns:a16="http://schemas.microsoft.com/office/drawing/2014/main" id="{5709EDBA-1D1F-BAAB-1A72-A5A412978BDF}"/>
                  </a:ext>
                </a:extLst>
              </p:cNvPr>
              <p:cNvPicPr/>
              <p:nvPr/>
            </p:nvPicPr>
            <p:blipFill>
              <a:blip r:embed="rId8"/>
              <a:stretch>
                <a:fillRect/>
              </a:stretch>
            </p:blipFill>
            <p:spPr>
              <a:xfrm>
                <a:off x="4767848" y="6213942"/>
                <a:ext cx="556337" cy="561668"/>
              </a:xfrm>
              <a:prstGeom prst="rect">
                <a:avLst/>
              </a:prstGeom>
            </p:spPr>
          </p:pic>
        </mc:Fallback>
      </mc:AlternateContent>
    </p:spTree>
    <p:extLst>
      <p:ext uri="{BB962C8B-B14F-4D97-AF65-F5344CB8AC3E}">
        <p14:creationId xmlns:p14="http://schemas.microsoft.com/office/powerpoint/2010/main" val="232087797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142875" y="1357325"/>
            <a:ext cx="6800850" cy="937022"/>
          </a:xfrm>
          <a:prstGeom prst="rect">
            <a:avLst/>
          </a:prstGeom>
          <a:noFill/>
          <a:ln>
            <a:noFill/>
          </a:ln>
        </p:spPr>
        <p:txBody>
          <a:bodyPr spcFirstLastPara="1" wrap="square" lIns="68569" tIns="34275" rIns="68569" bIns="34275" anchor="ctr" anchorCtr="0">
            <a:noAutofit/>
          </a:bodyPr>
          <a:lstStyle/>
          <a:p>
            <a:r>
              <a:rPr lang="en-US" b="1" dirty="0"/>
              <a:t>Educational Objectives</a:t>
            </a:r>
            <a:endParaRPr b="1" i="1" dirty="0"/>
          </a:p>
        </p:txBody>
      </p:sp>
      <p:sp>
        <p:nvSpPr>
          <p:cNvPr id="134" name="Google Shape;134;p18"/>
          <p:cNvSpPr txBox="1">
            <a:spLocks noGrp="1"/>
          </p:cNvSpPr>
          <p:nvPr>
            <p:ph type="body" idx="1"/>
          </p:nvPr>
        </p:nvSpPr>
        <p:spPr>
          <a:xfrm>
            <a:off x="143158" y="2543400"/>
            <a:ext cx="6610535" cy="3280172"/>
          </a:xfrm>
          <a:prstGeom prst="rect">
            <a:avLst/>
          </a:prstGeom>
          <a:noFill/>
          <a:ln>
            <a:noFill/>
          </a:ln>
        </p:spPr>
        <p:txBody>
          <a:bodyPr spcFirstLastPara="1" wrap="square" lIns="68569" tIns="34275" rIns="68569" bIns="34275" anchor="t" anchorCtr="0">
            <a:noAutofit/>
          </a:bodyPr>
          <a:lstStyle/>
          <a:p>
            <a:pPr marL="257162">
              <a:spcBef>
                <a:spcPts val="0"/>
              </a:spcBef>
              <a:buSzPts val="3200"/>
            </a:pPr>
            <a:r>
              <a:rPr lang="en-US" b="1" dirty="0"/>
              <a:t>(4) Specify the exact </a:t>
            </a:r>
            <a:r>
              <a:rPr lang="en-US" b="1" dirty="0">
                <a:highlight>
                  <a:srgbClr val="FFFF00"/>
                </a:highlight>
              </a:rPr>
              <a:t>history</a:t>
            </a:r>
            <a:r>
              <a:rPr lang="en-US" b="1" dirty="0"/>
              <a:t> and </a:t>
            </a:r>
            <a:r>
              <a:rPr lang="en-US" b="1" dirty="0">
                <a:highlight>
                  <a:srgbClr val="FFFF00"/>
                </a:highlight>
              </a:rPr>
              <a:t>physical exam</a:t>
            </a:r>
            <a:r>
              <a:rPr lang="en-US" b="1" dirty="0"/>
              <a:t> findings that should be established and documented in the evaluation of ED patients with dizziness and vertigo </a:t>
            </a:r>
            <a:r>
              <a:rPr lang="en-US" b="1" dirty="0">
                <a:highlight>
                  <a:srgbClr val="FFFF00"/>
                </a:highlight>
              </a:rPr>
              <a:t>[ATTEST, HINTS+ (+)].</a:t>
            </a:r>
          </a:p>
          <a:p>
            <a:pPr marL="257162">
              <a:spcBef>
                <a:spcPts val="0"/>
              </a:spcBef>
              <a:buSzPts val="3200"/>
            </a:pPr>
            <a:r>
              <a:rPr lang="en-US" b="1" dirty="0"/>
              <a:t>(5) Review </a:t>
            </a:r>
            <a:r>
              <a:rPr lang="en-US" b="1" dirty="0">
                <a:highlight>
                  <a:srgbClr val="FFFF00"/>
                </a:highlight>
              </a:rPr>
              <a:t>relevant publications</a:t>
            </a:r>
            <a:r>
              <a:rPr lang="en-US" b="1" dirty="0"/>
              <a:t> that explain the role of the history, physical exam, neuroimaging, and </a:t>
            </a:r>
            <a:r>
              <a:rPr lang="en-US" b="1" dirty="0">
                <a:highlight>
                  <a:srgbClr val="FFFF00"/>
                </a:highlight>
              </a:rPr>
              <a:t>new technologies</a:t>
            </a:r>
            <a:r>
              <a:rPr lang="en-US" b="1" dirty="0"/>
              <a:t> in patients with dizziness and vertigo.</a:t>
            </a:r>
          </a:p>
        </p:txBody>
      </p:sp>
      <p:cxnSp>
        <p:nvCxnSpPr>
          <p:cNvPr id="135" name="Google Shape;135;p18"/>
          <p:cNvCxnSpPr/>
          <p:nvPr/>
        </p:nvCxnSpPr>
        <p:spPr>
          <a:xfrm>
            <a:off x="685800" y="2327055"/>
            <a:ext cx="5715000" cy="0"/>
          </a:xfrm>
          <a:prstGeom prst="straightConnector1">
            <a:avLst/>
          </a:prstGeom>
          <a:noFill/>
          <a:ln w="63500" cap="rnd" cmpd="sng">
            <a:solidFill>
              <a:srgbClr val="FF0000"/>
            </a:solidFill>
            <a:prstDash val="solid"/>
            <a:round/>
            <a:headEnd type="none" w="sm" len="sm"/>
            <a:tailEnd type="none" w="sm" len="sm"/>
          </a:ln>
        </p:spPr>
      </p:cxn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ED75C06D-E6D6-2D62-6593-09C468B1AA5C}"/>
                  </a:ext>
                </a:extLst>
              </p14:cNvPr>
              <p14:cNvContentPartPr/>
              <p14:nvPr/>
            </p14:nvContentPartPr>
            <p14:xfrm>
              <a:off x="4957290" y="2687556"/>
              <a:ext cx="427950" cy="392850"/>
            </p14:xfrm>
          </p:contentPart>
        </mc:Choice>
        <mc:Fallback>
          <p:pic>
            <p:nvPicPr>
              <p:cNvPr id="2" name="Ink 1">
                <a:extLst>
                  <a:ext uri="{FF2B5EF4-FFF2-40B4-BE49-F238E27FC236}">
                    <a16:creationId xmlns:a16="http://schemas.microsoft.com/office/drawing/2014/main" id="{ED75C06D-E6D6-2D62-6593-09C468B1AA5C}"/>
                  </a:ext>
                </a:extLst>
              </p:cNvPr>
              <p:cNvPicPr/>
              <p:nvPr/>
            </p:nvPicPr>
            <p:blipFill>
              <a:blip r:embed="rId4"/>
              <a:stretch>
                <a:fillRect/>
              </a:stretch>
            </p:blipFill>
            <p:spPr>
              <a:xfrm>
                <a:off x="4903347" y="2579630"/>
                <a:ext cx="535477" cy="608342"/>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5F8694EE-4A58-E0FA-BAEE-1DC64E02AD1B}"/>
                  </a:ext>
                </a:extLst>
              </p14:cNvPr>
              <p14:cNvContentPartPr/>
              <p14:nvPr/>
            </p14:nvContentPartPr>
            <p14:xfrm>
              <a:off x="2336298" y="3320845"/>
              <a:ext cx="433080" cy="372060"/>
            </p14:xfrm>
          </p:contentPart>
        </mc:Choice>
        <mc:Fallback>
          <p:pic>
            <p:nvPicPr>
              <p:cNvPr id="3" name="Ink 2">
                <a:extLst>
                  <a:ext uri="{FF2B5EF4-FFF2-40B4-BE49-F238E27FC236}">
                    <a16:creationId xmlns:a16="http://schemas.microsoft.com/office/drawing/2014/main" id="{5F8694EE-4A58-E0FA-BAEE-1DC64E02AD1B}"/>
                  </a:ext>
                </a:extLst>
              </p:cNvPr>
              <p:cNvPicPr/>
              <p:nvPr/>
            </p:nvPicPr>
            <p:blipFill>
              <a:blip r:embed="rId6"/>
              <a:stretch>
                <a:fillRect/>
              </a:stretch>
            </p:blipFill>
            <p:spPr>
              <a:xfrm>
                <a:off x="2282298" y="3212897"/>
                <a:ext cx="540720" cy="587596"/>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01F232F3-F7F0-EF3D-9548-A708C1377543}"/>
                  </a:ext>
                </a:extLst>
              </p14:cNvPr>
              <p14:cNvContentPartPr/>
              <p14:nvPr/>
            </p14:nvContentPartPr>
            <p14:xfrm>
              <a:off x="4486968" y="4614535"/>
              <a:ext cx="402570" cy="397440"/>
            </p14:xfrm>
          </p:contentPart>
        </mc:Choice>
        <mc:Fallback>
          <p:pic>
            <p:nvPicPr>
              <p:cNvPr id="4" name="Ink 3">
                <a:extLst>
                  <a:ext uri="{FF2B5EF4-FFF2-40B4-BE49-F238E27FC236}">
                    <a16:creationId xmlns:a16="http://schemas.microsoft.com/office/drawing/2014/main" id="{01F232F3-F7F0-EF3D-9548-A708C1377543}"/>
                  </a:ext>
                </a:extLst>
              </p:cNvPr>
              <p:cNvPicPr/>
              <p:nvPr/>
            </p:nvPicPr>
            <p:blipFill>
              <a:blip r:embed="rId8"/>
              <a:stretch>
                <a:fillRect/>
              </a:stretch>
            </p:blipFill>
            <p:spPr>
              <a:xfrm>
                <a:off x="4433004" y="4506535"/>
                <a:ext cx="510138" cy="6130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Ink 4">
                <a:extLst>
                  <a:ext uri="{FF2B5EF4-FFF2-40B4-BE49-F238E27FC236}">
                    <a16:creationId xmlns:a16="http://schemas.microsoft.com/office/drawing/2014/main" id="{762FD322-12E4-FEF7-5DB5-44F3BE16E2F3}"/>
                  </a:ext>
                </a:extLst>
              </p14:cNvPr>
              <p14:cNvContentPartPr/>
              <p14:nvPr/>
            </p14:nvContentPartPr>
            <p14:xfrm>
              <a:off x="3276633" y="5382245"/>
              <a:ext cx="486540" cy="331560"/>
            </p14:xfrm>
          </p:contentPart>
        </mc:Choice>
        <mc:Fallback>
          <p:pic>
            <p:nvPicPr>
              <p:cNvPr id="5" name="Ink 4">
                <a:extLst>
                  <a:ext uri="{FF2B5EF4-FFF2-40B4-BE49-F238E27FC236}">
                    <a16:creationId xmlns:a16="http://schemas.microsoft.com/office/drawing/2014/main" id="{762FD322-12E4-FEF7-5DB5-44F3BE16E2F3}"/>
                  </a:ext>
                </a:extLst>
              </p:cNvPr>
              <p:cNvPicPr/>
              <p:nvPr/>
            </p:nvPicPr>
            <p:blipFill>
              <a:blip r:embed="rId10"/>
              <a:stretch>
                <a:fillRect/>
              </a:stretch>
            </p:blipFill>
            <p:spPr>
              <a:xfrm>
                <a:off x="3222613" y="5274245"/>
                <a:ext cx="594220" cy="5472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6" name="Ink 5">
                <a:extLst>
                  <a:ext uri="{FF2B5EF4-FFF2-40B4-BE49-F238E27FC236}">
                    <a16:creationId xmlns:a16="http://schemas.microsoft.com/office/drawing/2014/main" id="{5A1230C1-EDC7-EA7F-1DFA-37C1B5605498}"/>
                  </a:ext>
                </a:extLst>
              </p14:cNvPr>
              <p14:cNvContentPartPr/>
              <p14:nvPr/>
            </p14:nvContentPartPr>
            <p14:xfrm>
              <a:off x="3249628" y="6874839"/>
              <a:ext cx="484380" cy="272700"/>
            </p14:xfrm>
          </p:contentPart>
        </mc:Choice>
        <mc:Fallback>
          <p:pic>
            <p:nvPicPr>
              <p:cNvPr id="6" name="Ink 5">
                <a:extLst>
                  <a:ext uri="{FF2B5EF4-FFF2-40B4-BE49-F238E27FC236}">
                    <a16:creationId xmlns:a16="http://schemas.microsoft.com/office/drawing/2014/main" id="{5A1230C1-EDC7-EA7F-1DFA-37C1B5605498}"/>
                  </a:ext>
                </a:extLst>
              </p:cNvPr>
              <p:cNvPicPr/>
              <p:nvPr/>
            </p:nvPicPr>
            <p:blipFill>
              <a:blip r:embed="rId12"/>
              <a:stretch>
                <a:fillRect/>
              </a:stretch>
            </p:blipFill>
            <p:spPr>
              <a:xfrm>
                <a:off x="3195648" y="6766910"/>
                <a:ext cx="591980" cy="488198"/>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7" name="Ink 6">
                <a:extLst>
                  <a:ext uri="{FF2B5EF4-FFF2-40B4-BE49-F238E27FC236}">
                    <a16:creationId xmlns:a16="http://schemas.microsoft.com/office/drawing/2014/main" id="{9D50E538-0A3F-F1BC-8228-35CC556E2BC5}"/>
                  </a:ext>
                </a:extLst>
              </p14:cNvPr>
              <p14:cNvContentPartPr/>
              <p14:nvPr/>
            </p14:nvContentPartPr>
            <p14:xfrm>
              <a:off x="1640778" y="4895165"/>
              <a:ext cx="695520" cy="410400"/>
            </p14:xfrm>
          </p:contentPart>
        </mc:Choice>
        <mc:Fallback>
          <p:pic>
            <p:nvPicPr>
              <p:cNvPr id="7" name="Ink 6">
                <a:extLst>
                  <a:ext uri="{FF2B5EF4-FFF2-40B4-BE49-F238E27FC236}">
                    <a16:creationId xmlns:a16="http://schemas.microsoft.com/office/drawing/2014/main" id="{9D50E538-0A3F-F1BC-8228-35CC556E2BC5}"/>
                  </a:ext>
                </a:extLst>
              </p:cNvPr>
              <p:cNvPicPr/>
              <p:nvPr/>
            </p:nvPicPr>
            <p:blipFill>
              <a:blip r:embed="rId14"/>
              <a:stretch>
                <a:fillRect/>
              </a:stretch>
            </p:blipFill>
            <p:spPr>
              <a:xfrm>
                <a:off x="1586778" y="4787165"/>
                <a:ext cx="803160" cy="6260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8" name="Ink 7">
                <a:extLst>
                  <a:ext uri="{FF2B5EF4-FFF2-40B4-BE49-F238E27FC236}">
                    <a16:creationId xmlns:a16="http://schemas.microsoft.com/office/drawing/2014/main" id="{1C6ED904-E489-AADF-AD28-A99C23E2B000}"/>
                  </a:ext>
                </a:extLst>
              </p14:cNvPr>
              <p14:cNvContentPartPr/>
              <p14:nvPr/>
            </p14:nvContentPartPr>
            <p14:xfrm>
              <a:off x="3763173" y="5382245"/>
              <a:ext cx="121770" cy="89100"/>
            </p14:xfrm>
          </p:contentPart>
        </mc:Choice>
        <mc:Fallback>
          <p:pic>
            <p:nvPicPr>
              <p:cNvPr id="8" name="Ink 7">
                <a:extLst>
                  <a:ext uri="{FF2B5EF4-FFF2-40B4-BE49-F238E27FC236}">
                    <a16:creationId xmlns:a16="http://schemas.microsoft.com/office/drawing/2014/main" id="{1C6ED904-E489-AADF-AD28-A99C23E2B000}"/>
                  </a:ext>
                </a:extLst>
              </p:cNvPr>
              <p:cNvPicPr/>
              <p:nvPr/>
            </p:nvPicPr>
            <p:blipFill>
              <a:blip r:embed="rId16"/>
              <a:stretch>
                <a:fillRect/>
              </a:stretch>
            </p:blipFill>
            <p:spPr>
              <a:xfrm>
                <a:off x="3709292" y="5274463"/>
                <a:ext cx="229172" cy="304305"/>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9" name="Ink 8">
                <a:extLst>
                  <a:ext uri="{FF2B5EF4-FFF2-40B4-BE49-F238E27FC236}">
                    <a16:creationId xmlns:a16="http://schemas.microsoft.com/office/drawing/2014/main" id="{6682763A-97FB-ED4E-ACD1-A307A0A481F1}"/>
                  </a:ext>
                </a:extLst>
              </p14:cNvPr>
              <p14:cNvContentPartPr/>
              <p14:nvPr/>
            </p14:nvContentPartPr>
            <p14:xfrm>
              <a:off x="3706608" y="6799881"/>
              <a:ext cx="117450" cy="93690"/>
            </p14:xfrm>
          </p:contentPart>
        </mc:Choice>
        <mc:Fallback>
          <p:pic>
            <p:nvPicPr>
              <p:cNvPr id="9" name="Ink 8">
                <a:extLst>
                  <a:ext uri="{FF2B5EF4-FFF2-40B4-BE49-F238E27FC236}">
                    <a16:creationId xmlns:a16="http://schemas.microsoft.com/office/drawing/2014/main" id="{6682763A-97FB-ED4E-ACD1-A307A0A481F1}"/>
                  </a:ext>
                </a:extLst>
              </p:cNvPr>
              <p:cNvPicPr/>
              <p:nvPr/>
            </p:nvPicPr>
            <p:blipFill>
              <a:blip r:embed="rId18"/>
              <a:stretch>
                <a:fillRect/>
              </a:stretch>
            </p:blipFill>
            <p:spPr>
              <a:xfrm>
                <a:off x="3652732" y="6691777"/>
                <a:ext cx="224843" cy="309537"/>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0" name="Ink 9">
                <a:extLst>
                  <a:ext uri="{FF2B5EF4-FFF2-40B4-BE49-F238E27FC236}">
                    <a16:creationId xmlns:a16="http://schemas.microsoft.com/office/drawing/2014/main" id="{EC92AF52-F21F-C38C-6016-33BE5EA03132}"/>
                  </a:ext>
                </a:extLst>
              </p14:cNvPr>
              <p14:cNvContentPartPr/>
              <p14:nvPr/>
            </p14:nvContentPartPr>
            <p14:xfrm>
              <a:off x="4442763" y="4896785"/>
              <a:ext cx="76950" cy="149040"/>
            </p14:xfrm>
          </p:contentPart>
        </mc:Choice>
        <mc:Fallback>
          <p:pic>
            <p:nvPicPr>
              <p:cNvPr id="10" name="Ink 9">
                <a:extLst>
                  <a:ext uri="{FF2B5EF4-FFF2-40B4-BE49-F238E27FC236}">
                    <a16:creationId xmlns:a16="http://schemas.microsoft.com/office/drawing/2014/main" id="{EC92AF52-F21F-C38C-6016-33BE5EA03132}"/>
                  </a:ext>
                </a:extLst>
              </p:cNvPr>
              <p:cNvPicPr/>
              <p:nvPr/>
            </p:nvPicPr>
            <p:blipFill>
              <a:blip r:embed="rId20"/>
              <a:stretch>
                <a:fillRect/>
              </a:stretch>
            </p:blipFill>
            <p:spPr>
              <a:xfrm>
                <a:off x="4388826" y="4789045"/>
                <a:ext cx="184464" cy="36416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1" name="Ink 10">
                <a:extLst>
                  <a:ext uri="{FF2B5EF4-FFF2-40B4-BE49-F238E27FC236}">
                    <a16:creationId xmlns:a16="http://schemas.microsoft.com/office/drawing/2014/main" id="{72EBF731-8CE4-44C3-34D6-77A16A85DC5A}"/>
                  </a:ext>
                </a:extLst>
              </p14:cNvPr>
              <p14:cNvContentPartPr/>
              <p14:nvPr/>
            </p14:nvContentPartPr>
            <p14:xfrm>
              <a:off x="3100863" y="5620655"/>
              <a:ext cx="96660" cy="69930"/>
            </p14:xfrm>
          </p:contentPart>
        </mc:Choice>
        <mc:Fallback>
          <p:pic>
            <p:nvPicPr>
              <p:cNvPr id="11" name="Ink 10">
                <a:extLst>
                  <a:ext uri="{FF2B5EF4-FFF2-40B4-BE49-F238E27FC236}">
                    <a16:creationId xmlns:a16="http://schemas.microsoft.com/office/drawing/2014/main" id="{72EBF731-8CE4-44C3-34D6-77A16A85DC5A}"/>
                  </a:ext>
                </a:extLst>
              </p:cNvPr>
              <p:cNvPicPr/>
              <p:nvPr/>
            </p:nvPicPr>
            <p:blipFill>
              <a:blip r:embed="rId22"/>
              <a:stretch>
                <a:fillRect/>
              </a:stretch>
            </p:blipFill>
            <p:spPr>
              <a:xfrm>
                <a:off x="3046963" y="5512516"/>
                <a:ext cx="204100" cy="285848"/>
              </a:xfrm>
              <a:prstGeom prst="rect">
                <a:avLst/>
              </a:prstGeom>
            </p:spPr>
          </p:pic>
        </mc:Fallback>
      </mc:AlternateContent>
    </p:spTree>
    <p:extLst>
      <p:ext uri="{BB962C8B-B14F-4D97-AF65-F5344CB8AC3E}">
        <p14:creationId xmlns:p14="http://schemas.microsoft.com/office/powerpoint/2010/main" val="42056970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6"/>
          <p:cNvSpPr txBox="1">
            <a:spLocks noGrp="1"/>
          </p:cNvSpPr>
          <p:nvPr>
            <p:ph type="title"/>
          </p:nvPr>
        </p:nvSpPr>
        <p:spPr>
          <a:xfrm>
            <a:off x="450059" y="1594469"/>
            <a:ext cx="6172200" cy="491729"/>
          </a:xfrm>
          <a:prstGeom prst="rect">
            <a:avLst/>
          </a:prstGeom>
          <a:noFill/>
          <a:ln>
            <a:noFill/>
          </a:ln>
        </p:spPr>
        <p:txBody>
          <a:bodyPr spcFirstLastPara="1" wrap="square" lIns="68569" tIns="34275" rIns="68569" bIns="34275" anchor="ctr" anchorCtr="0">
            <a:noAutofit/>
          </a:bodyPr>
          <a:lstStyle/>
          <a:p>
            <a:br>
              <a:rPr lang="en-US" b="1" dirty="0"/>
            </a:br>
            <a:br>
              <a:rPr lang="en-US" b="1" dirty="0"/>
            </a:br>
            <a:r>
              <a:rPr lang="en-US" b="1" dirty="0"/>
              <a:t>Edward Sloan, MD, MPH</a:t>
            </a:r>
            <a:br>
              <a:rPr lang="en-US" b="1" dirty="0"/>
            </a:br>
            <a:r>
              <a:rPr lang="en-US" b="1" dirty="0"/>
              <a:t>FERNE President and Board Chair.</a:t>
            </a:r>
            <a:br>
              <a:rPr lang="en-US" b="1" dirty="0"/>
            </a:br>
            <a:r>
              <a:rPr lang="en-US" sz="2100" b="1" i="1" dirty="0"/>
              <a:t>No financial conflicts.</a:t>
            </a:r>
            <a:endParaRPr sz="2100" i="1" dirty="0"/>
          </a:p>
        </p:txBody>
      </p:sp>
      <p:pic>
        <p:nvPicPr>
          <p:cNvPr id="123" name="Google Shape;123;p16"/>
          <p:cNvPicPr preferRelativeResize="0"/>
          <p:nvPr/>
        </p:nvPicPr>
        <p:blipFill rotWithShape="1">
          <a:blip r:embed="rId3">
            <a:alphaModFix/>
          </a:blip>
          <a:srcRect/>
          <a:stretch/>
        </p:blipFill>
        <p:spPr>
          <a:xfrm>
            <a:off x="1485900" y="3751403"/>
            <a:ext cx="3729038" cy="921544"/>
          </a:xfrm>
          <a:prstGeom prst="rect">
            <a:avLst/>
          </a:prstGeom>
          <a:noFill/>
          <a:ln>
            <a:noFill/>
          </a:ln>
        </p:spPr>
      </p:pic>
      <p:sp>
        <p:nvSpPr>
          <p:cNvPr id="3" name="TextBox 2">
            <a:extLst>
              <a:ext uri="{FF2B5EF4-FFF2-40B4-BE49-F238E27FC236}">
                <a16:creationId xmlns:a16="http://schemas.microsoft.com/office/drawing/2014/main" id="{D28C4EAC-D4C7-AD24-185F-33415F6FD97F}"/>
              </a:ext>
            </a:extLst>
          </p:cNvPr>
          <p:cNvSpPr txBox="1"/>
          <p:nvPr/>
        </p:nvSpPr>
        <p:spPr>
          <a:xfrm>
            <a:off x="122013" y="4824565"/>
            <a:ext cx="6613973" cy="1131079"/>
          </a:xfrm>
          <a:prstGeom prst="rect">
            <a:avLst/>
          </a:prstGeom>
          <a:noFill/>
        </p:spPr>
        <p:txBody>
          <a:bodyPr wrap="square">
            <a:spAutoFit/>
          </a:bodyPr>
          <a:lstStyle/>
          <a:p>
            <a:pPr defTabSz="685784"/>
            <a:r>
              <a:rPr lang="en-US" sz="1350" b="1" dirty="0"/>
              <a:t>Please go to our ferne.org website and our YouTube channel @ferneorg for more content related to the optimal care of the dizziness and vertigo patient.</a:t>
            </a:r>
          </a:p>
          <a:p>
            <a:pPr defTabSz="685784"/>
            <a:endParaRPr lang="en-US" sz="1350" b="1" dirty="0"/>
          </a:p>
          <a:p>
            <a:pPr defTabSz="685784"/>
            <a:r>
              <a:rPr lang="en-US" sz="1350" b="1" dirty="0"/>
              <a:t>Follow us on social media for more real-time information on the care of all patients with neurological illnesses, injuries, and emergencies.</a:t>
            </a:r>
          </a:p>
        </p:txBody>
      </p:sp>
      <p:pic>
        <p:nvPicPr>
          <p:cNvPr id="6" name="Picture 5">
            <a:extLst>
              <a:ext uri="{FF2B5EF4-FFF2-40B4-BE49-F238E27FC236}">
                <a16:creationId xmlns:a16="http://schemas.microsoft.com/office/drawing/2014/main" id="{E93E6B24-BB89-A08E-69C7-15FEB63EE928}"/>
              </a:ext>
            </a:extLst>
          </p:cNvPr>
          <p:cNvPicPr>
            <a:picLocks noChangeAspect="1"/>
          </p:cNvPicPr>
          <p:nvPr/>
        </p:nvPicPr>
        <p:blipFill>
          <a:blip r:embed="rId4"/>
          <a:stretch>
            <a:fillRect/>
          </a:stretch>
        </p:blipFill>
        <p:spPr>
          <a:xfrm>
            <a:off x="1660136" y="6102408"/>
            <a:ext cx="471488" cy="471488"/>
          </a:xfrm>
          <a:prstGeom prst="rect">
            <a:avLst/>
          </a:prstGeom>
        </p:spPr>
      </p:pic>
      <p:pic>
        <p:nvPicPr>
          <p:cNvPr id="7" name="Picture 6">
            <a:extLst>
              <a:ext uri="{FF2B5EF4-FFF2-40B4-BE49-F238E27FC236}">
                <a16:creationId xmlns:a16="http://schemas.microsoft.com/office/drawing/2014/main" id="{0FA15CF9-8F96-B8B8-CE2B-1E4F06BFDAFA}"/>
              </a:ext>
            </a:extLst>
          </p:cNvPr>
          <p:cNvPicPr>
            <a:picLocks noChangeAspect="1"/>
          </p:cNvPicPr>
          <p:nvPr/>
        </p:nvPicPr>
        <p:blipFill>
          <a:blip r:embed="rId5"/>
          <a:stretch>
            <a:fillRect/>
          </a:stretch>
        </p:blipFill>
        <p:spPr>
          <a:xfrm>
            <a:off x="2372943" y="6114825"/>
            <a:ext cx="471488" cy="471488"/>
          </a:xfrm>
          <a:prstGeom prst="rect">
            <a:avLst/>
          </a:prstGeom>
        </p:spPr>
      </p:pic>
      <p:pic>
        <p:nvPicPr>
          <p:cNvPr id="8" name="Picture 7">
            <a:extLst>
              <a:ext uri="{FF2B5EF4-FFF2-40B4-BE49-F238E27FC236}">
                <a16:creationId xmlns:a16="http://schemas.microsoft.com/office/drawing/2014/main" id="{578BB1F4-87F7-85B8-04F2-8A165FDD918A}"/>
              </a:ext>
            </a:extLst>
          </p:cNvPr>
          <p:cNvPicPr>
            <a:picLocks noChangeAspect="1"/>
          </p:cNvPicPr>
          <p:nvPr/>
        </p:nvPicPr>
        <p:blipFill>
          <a:blip r:embed="rId6"/>
          <a:stretch>
            <a:fillRect/>
          </a:stretch>
        </p:blipFill>
        <p:spPr>
          <a:xfrm>
            <a:off x="3112088" y="6114825"/>
            <a:ext cx="471489" cy="471489"/>
          </a:xfrm>
          <a:prstGeom prst="rect">
            <a:avLst/>
          </a:prstGeom>
        </p:spPr>
      </p:pic>
      <p:pic>
        <p:nvPicPr>
          <p:cNvPr id="9" name="Picture 8">
            <a:extLst>
              <a:ext uri="{FF2B5EF4-FFF2-40B4-BE49-F238E27FC236}">
                <a16:creationId xmlns:a16="http://schemas.microsoft.com/office/drawing/2014/main" id="{1AEB47B6-A26E-3CCA-34D1-CFD79BBF15A5}"/>
              </a:ext>
            </a:extLst>
          </p:cNvPr>
          <p:cNvPicPr>
            <a:picLocks noChangeAspect="1"/>
          </p:cNvPicPr>
          <p:nvPr/>
        </p:nvPicPr>
        <p:blipFill>
          <a:blip r:embed="rId7"/>
          <a:stretch>
            <a:fillRect/>
          </a:stretch>
        </p:blipFill>
        <p:spPr>
          <a:xfrm>
            <a:off x="3851234" y="6114824"/>
            <a:ext cx="471489" cy="471489"/>
          </a:xfrm>
          <a:prstGeom prst="rect">
            <a:avLst/>
          </a:prstGeom>
        </p:spPr>
      </p:pic>
      <p:pic>
        <p:nvPicPr>
          <p:cNvPr id="10" name="Picture 9">
            <a:extLst>
              <a:ext uri="{FF2B5EF4-FFF2-40B4-BE49-F238E27FC236}">
                <a16:creationId xmlns:a16="http://schemas.microsoft.com/office/drawing/2014/main" id="{084A8B9B-09A6-08B7-BCA7-FDA00782CA82}"/>
              </a:ext>
            </a:extLst>
          </p:cNvPr>
          <p:cNvPicPr>
            <a:picLocks noChangeAspect="1"/>
          </p:cNvPicPr>
          <p:nvPr/>
        </p:nvPicPr>
        <p:blipFill>
          <a:blip r:embed="rId8"/>
          <a:stretch>
            <a:fillRect/>
          </a:stretch>
        </p:blipFill>
        <p:spPr>
          <a:xfrm>
            <a:off x="4537704" y="6114824"/>
            <a:ext cx="471489" cy="471489"/>
          </a:xfrm>
          <a:prstGeom prst="rect">
            <a:avLst/>
          </a:prstGeom>
        </p:spPr>
      </p:pic>
    </p:spTree>
    <p:extLst>
      <p:ext uri="{BB962C8B-B14F-4D97-AF65-F5344CB8AC3E}">
        <p14:creationId xmlns:p14="http://schemas.microsoft.com/office/powerpoint/2010/main" val="2856224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78"/>
          <p:cNvSpPr txBox="1">
            <a:spLocks noGrp="1"/>
          </p:cNvSpPr>
          <p:nvPr>
            <p:ph type="title"/>
          </p:nvPr>
        </p:nvSpPr>
        <p:spPr>
          <a:xfrm>
            <a:off x="342900" y="3719528"/>
            <a:ext cx="6172200" cy="777479"/>
          </a:xfrm>
          <a:prstGeom prst="rect">
            <a:avLst/>
          </a:prstGeom>
          <a:noFill/>
          <a:ln>
            <a:noFill/>
          </a:ln>
        </p:spPr>
        <p:txBody>
          <a:bodyPr spcFirstLastPara="1" wrap="square" lIns="68569" tIns="34275" rIns="68569" bIns="34275" anchor="ctr" anchorCtr="0">
            <a:noAutofit/>
          </a:bodyPr>
          <a:lstStyle/>
          <a:p>
            <a:br>
              <a:rPr lang="en-US" sz="2700" b="1" dirty="0">
                <a:solidFill>
                  <a:schemeClr val="tx1"/>
                </a:solidFill>
              </a:rPr>
            </a:br>
            <a:br>
              <a:rPr lang="en-US" sz="2700" b="1" dirty="0">
                <a:solidFill>
                  <a:schemeClr val="tx1"/>
                </a:solidFill>
              </a:rPr>
            </a:br>
            <a:br>
              <a:rPr lang="en-US" sz="2700" b="1" dirty="0">
                <a:solidFill>
                  <a:schemeClr val="tx1"/>
                </a:solidFill>
              </a:rPr>
            </a:br>
            <a:r>
              <a:rPr lang="en-US" sz="2700" b="1" dirty="0">
                <a:solidFill>
                  <a:schemeClr val="tx1"/>
                </a:solidFill>
              </a:rPr>
              <a:t>Subscribe:  @ferneorg on YouTube</a:t>
            </a:r>
            <a:br>
              <a:rPr lang="en-US" sz="2700" b="1" dirty="0">
                <a:solidFill>
                  <a:schemeClr val="tx1"/>
                </a:solidFill>
              </a:rPr>
            </a:br>
            <a:br>
              <a:rPr lang="en-US" sz="2700" b="1" dirty="0">
                <a:solidFill>
                  <a:schemeClr val="tx1"/>
                </a:solidFill>
              </a:rPr>
            </a:br>
            <a:r>
              <a:rPr lang="en-US" sz="2700" b="1" dirty="0">
                <a:solidFill>
                  <a:schemeClr val="tx1"/>
                </a:solidFill>
              </a:rPr>
              <a:t>Find us on social media:</a:t>
            </a:r>
            <a:br>
              <a:rPr lang="en-US" sz="2700" b="1" dirty="0">
                <a:solidFill>
                  <a:schemeClr val="tx1"/>
                </a:solidFill>
              </a:rPr>
            </a:br>
            <a:r>
              <a:rPr lang="en-US" sz="2700" b="1" dirty="0">
                <a:solidFill>
                  <a:schemeClr val="tx1"/>
                </a:solidFill>
              </a:rPr>
              <a:t> </a:t>
            </a:r>
            <a:br>
              <a:rPr lang="en-US" sz="2700" b="1" dirty="0">
                <a:solidFill>
                  <a:schemeClr val="tx1"/>
                </a:solidFill>
              </a:rPr>
            </a:br>
            <a:br>
              <a:rPr lang="en-US" b="1" dirty="0"/>
            </a:br>
            <a:r>
              <a:rPr lang="en-US" b="1" u="sng" dirty="0">
                <a:solidFill>
                  <a:schemeClr val="hlink"/>
                </a:solidFill>
                <a:hlinkClick r:id="rId3"/>
              </a:rPr>
              <a:t>ferne.org@gmail.com</a:t>
            </a:r>
            <a:br>
              <a:rPr lang="en-US" sz="1500" b="1" u="sng" dirty="0">
                <a:solidFill>
                  <a:schemeClr val="hlink"/>
                </a:solidFill>
              </a:rPr>
            </a:br>
            <a:br>
              <a:rPr lang="en-US" b="1" u="sng" dirty="0">
                <a:solidFill>
                  <a:schemeClr val="hlink"/>
                </a:solidFill>
              </a:rPr>
            </a:br>
            <a:r>
              <a:rPr lang="en-US" b="1" i="1" dirty="0">
                <a:solidFill>
                  <a:srgbClr val="FF0000"/>
                </a:solidFill>
              </a:rPr>
              <a:t>Thank you!</a:t>
            </a:r>
            <a:br>
              <a:rPr lang="en-US" b="1" u="sng" dirty="0">
                <a:solidFill>
                  <a:schemeClr val="hlink"/>
                </a:solidFill>
              </a:rPr>
            </a:br>
            <a:br>
              <a:rPr lang="en-US" b="1" u="sng" dirty="0">
                <a:solidFill>
                  <a:schemeClr val="hlink"/>
                </a:solidFill>
              </a:rPr>
            </a:br>
            <a:endParaRPr b="1" dirty="0"/>
          </a:p>
        </p:txBody>
      </p:sp>
      <p:sp>
        <p:nvSpPr>
          <p:cNvPr id="643" name="Google Shape;643;p78"/>
          <p:cNvSpPr txBox="1"/>
          <p:nvPr/>
        </p:nvSpPr>
        <p:spPr>
          <a:xfrm>
            <a:off x="37976" y="6568242"/>
            <a:ext cx="6063775" cy="217872"/>
          </a:xfrm>
          <a:prstGeom prst="rect">
            <a:avLst/>
          </a:prstGeom>
          <a:noFill/>
          <a:ln>
            <a:noFill/>
          </a:ln>
        </p:spPr>
        <p:txBody>
          <a:bodyPr spcFirstLastPara="1" wrap="square" lIns="68569" tIns="34275" rIns="68569" bIns="34275" anchor="t" anchorCtr="0">
            <a:noAutofit/>
          </a:bodyPr>
          <a:lstStyle/>
          <a:p>
            <a:pPr lvl="0">
              <a:buClr>
                <a:schemeClr val="dk1"/>
              </a:buClr>
              <a:buSzPts val="1400"/>
            </a:pPr>
            <a:r>
              <a:rPr lang="en-US" sz="1050" b="1" dirty="0">
                <a:solidFill>
                  <a:schemeClr val="dk1"/>
                </a:solidFill>
              </a:rPr>
              <a:t>EIM 2023 Sloan Dizziness Vertigo Central Dx March 7 2023 Presentation Final Vertical Format</a:t>
            </a:r>
            <a:endParaRPr sz="1050" b="1" dirty="0">
              <a:solidFill>
                <a:schemeClr val="dk1"/>
              </a:solidFill>
            </a:endParaRPr>
          </a:p>
        </p:txBody>
      </p:sp>
      <p:pic>
        <p:nvPicPr>
          <p:cNvPr id="2" name="Picture 1">
            <a:extLst>
              <a:ext uri="{FF2B5EF4-FFF2-40B4-BE49-F238E27FC236}">
                <a16:creationId xmlns:a16="http://schemas.microsoft.com/office/drawing/2014/main" id="{308F1E16-DC96-6336-8E86-6DA824616FF9}"/>
              </a:ext>
            </a:extLst>
          </p:cNvPr>
          <p:cNvPicPr>
            <a:picLocks noChangeAspect="1"/>
          </p:cNvPicPr>
          <p:nvPr/>
        </p:nvPicPr>
        <p:blipFill>
          <a:blip r:embed="rId4"/>
          <a:stretch>
            <a:fillRect/>
          </a:stretch>
        </p:blipFill>
        <p:spPr>
          <a:xfrm>
            <a:off x="1733707" y="3707608"/>
            <a:ext cx="471488" cy="471488"/>
          </a:xfrm>
          <a:prstGeom prst="rect">
            <a:avLst/>
          </a:prstGeom>
        </p:spPr>
      </p:pic>
      <p:pic>
        <p:nvPicPr>
          <p:cNvPr id="3" name="Picture 2">
            <a:extLst>
              <a:ext uri="{FF2B5EF4-FFF2-40B4-BE49-F238E27FC236}">
                <a16:creationId xmlns:a16="http://schemas.microsoft.com/office/drawing/2014/main" id="{B4A628DD-1DD4-5C2E-6668-52009AB326C7}"/>
              </a:ext>
            </a:extLst>
          </p:cNvPr>
          <p:cNvPicPr>
            <a:picLocks noChangeAspect="1"/>
          </p:cNvPicPr>
          <p:nvPr/>
        </p:nvPicPr>
        <p:blipFill>
          <a:blip r:embed="rId5"/>
          <a:stretch>
            <a:fillRect/>
          </a:stretch>
        </p:blipFill>
        <p:spPr>
          <a:xfrm>
            <a:off x="2397693" y="3719528"/>
            <a:ext cx="471488" cy="471488"/>
          </a:xfrm>
          <a:prstGeom prst="rect">
            <a:avLst/>
          </a:prstGeom>
        </p:spPr>
      </p:pic>
      <p:pic>
        <p:nvPicPr>
          <p:cNvPr id="4" name="Picture 3">
            <a:extLst>
              <a:ext uri="{FF2B5EF4-FFF2-40B4-BE49-F238E27FC236}">
                <a16:creationId xmlns:a16="http://schemas.microsoft.com/office/drawing/2014/main" id="{96AF6AF5-025E-80B4-4A21-4C1A881D219F}"/>
              </a:ext>
            </a:extLst>
          </p:cNvPr>
          <p:cNvPicPr>
            <a:picLocks noChangeAspect="1"/>
          </p:cNvPicPr>
          <p:nvPr/>
        </p:nvPicPr>
        <p:blipFill>
          <a:blip r:embed="rId6"/>
          <a:stretch>
            <a:fillRect/>
          </a:stretch>
        </p:blipFill>
        <p:spPr>
          <a:xfrm>
            <a:off x="3193256" y="3707606"/>
            <a:ext cx="471489" cy="471489"/>
          </a:xfrm>
          <a:prstGeom prst="rect">
            <a:avLst/>
          </a:prstGeom>
        </p:spPr>
      </p:pic>
      <p:pic>
        <p:nvPicPr>
          <p:cNvPr id="5" name="Picture 4">
            <a:extLst>
              <a:ext uri="{FF2B5EF4-FFF2-40B4-BE49-F238E27FC236}">
                <a16:creationId xmlns:a16="http://schemas.microsoft.com/office/drawing/2014/main" id="{2A0A9C73-EAB1-961C-051A-C64A65919A75}"/>
              </a:ext>
            </a:extLst>
          </p:cNvPr>
          <p:cNvPicPr>
            <a:picLocks noChangeAspect="1"/>
          </p:cNvPicPr>
          <p:nvPr/>
        </p:nvPicPr>
        <p:blipFill>
          <a:blip r:embed="rId7"/>
          <a:stretch>
            <a:fillRect/>
          </a:stretch>
        </p:blipFill>
        <p:spPr>
          <a:xfrm>
            <a:off x="3891044" y="3711113"/>
            <a:ext cx="471489" cy="471489"/>
          </a:xfrm>
          <a:prstGeom prst="rect">
            <a:avLst/>
          </a:prstGeom>
        </p:spPr>
      </p:pic>
      <p:pic>
        <p:nvPicPr>
          <p:cNvPr id="6" name="Picture 5">
            <a:extLst>
              <a:ext uri="{FF2B5EF4-FFF2-40B4-BE49-F238E27FC236}">
                <a16:creationId xmlns:a16="http://schemas.microsoft.com/office/drawing/2014/main" id="{EFF13405-179B-6E00-33E0-D047A132C591}"/>
              </a:ext>
            </a:extLst>
          </p:cNvPr>
          <p:cNvPicPr>
            <a:picLocks noChangeAspect="1"/>
          </p:cNvPicPr>
          <p:nvPr/>
        </p:nvPicPr>
        <p:blipFill>
          <a:blip r:embed="rId8"/>
          <a:stretch>
            <a:fillRect/>
          </a:stretch>
        </p:blipFill>
        <p:spPr>
          <a:xfrm>
            <a:off x="4589294" y="3707606"/>
            <a:ext cx="471489" cy="471489"/>
          </a:xfrm>
          <a:prstGeom prst="rect">
            <a:avLst/>
          </a:prstGeom>
        </p:spPr>
      </p:pic>
    </p:spTree>
    <p:extLst>
      <p:ext uri="{BB962C8B-B14F-4D97-AF65-F5344CB8AC3E}">
        <p14:creationId xmlns:p14="http://schemas.microsoft.com/office/powerpoint/2010/main" val="172553511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ctrTitle"/>
          </p:nvPr>
        </p:nvSpPr>
        <p:spPr>
          <a:xfrm>
            <a:off x="816885" y="4508737"/>
            <a:ext cx="5224232" cy="395450"/>
          </a:xfrm>
          <a:prstGeom prst="rect">
            <a:avLst/>
          </a:prstGeom>
          <a:noFill/>
          <a:ln>
            <a:noFill/>
          </a:ln>
        </p:spPr>
        <p:txBody>
          <a:bodyPr spcFirstLastPara="1" wrap="square" lIns="68569" tIns="34275" rIns="68569" bIns="34275" anchor="ctr" anchorCtr="0">
            <a:noAutofit/>
          </a:bodyPr>
          <a:lstStyle/>
          <a:p>
            <a:r>
              <a:rPr lang="en-US" sz="2700" b="1" dirty="0">
                <a:latin typeface="Arial"/>
                <a:ea typeface="Arial"/>
                <a:cs typeface="Arial"/>
                <a:sym typeface="Arial"/>
              </a:rPr>
              <a:t>ED Patients with </a:t>
            </a:r>
            <a:br>
              <a:rPr lang="en-US" sz="2700" b="1" dirty="0">
                <a:latin typeface="Arial"/>
                <a:ea typeface="Arial"/>
                <a:cs typeface="Arial"/>
                <a:sym typeface="Arial"/>
              </a:rPr>
            </a:br>
            <a:r>
              <a:rPr lang="en-US" sz="2700" b="1" dirty="0">
                <a:latin typeface="Arial"/>
                <a:ea typeface="Arial"/>
                <a:cs typeface="Arial"/>
                <a:sym typeface="Arial"/>
              </a:rPr>
              <a:t>Dizziness and Vertigo:</a:t>
            </a:r>
            <a:br>
              <a:rPr lang="en-US" sz="2700" b="1" dirty="0">
                <a:latin typeface="Arial"/>
                <a:ea typeface="Arial"/>
                <a:cs typeface="Arial"/>
                <a:sym typeface="Arial"/>
              </a:rPr>
            </a:br>
            <a:r>
              <a:rPr lang="en-US" sz="2700" b="1" i="1" dirty="0">
                <a:latin typeface="Arial"/>
                <a:ea typeface="Arial"/>
                <a:cs typeface="Arial"/>
                <a:sym typeface="Arial"/>
              </a:rPr>
              <a:t>Diagnosing a Serious</a:t>
            </a:r>
            <a:br>
              <a:rPr lang="en-US" sz="2700" b="1" i="1" dirty="0">
                <a:latin typeface="Arial"/>
                <a:ea typeface="Arial"/>
                <a:cs typeface="Arial"/>
                <a:sym typeface="Arial"/>
              </a:rPr>
            </a:br>
            <a:r>
              <a:rPr lang="en-US" sz="2700" b="1" i="1" dirty="0">
                <a:latin typeface="Arial"/>
                <a:ea typeface="Arial"/>
                <a:cs typeface="Arial"/>
                <a:sym typeface="Arial"/>
              </a:rPr>
              <a:t>Central Etiology</a:t>
            </a:r>
            <a:br>
              <a:rPr lang="en-US" sz="2700" b="1" i="1" dirty="0">
                <a:latin typeface="Arial"/>
                <a:ea typeface="Arial"/>
                <a:cs typeface="Arial"/>
                <a:sym typeface="Arial"/>
              </a:rPr>
            </a:br>
            <a:r>
              <a:rPr lang="en-US" sz="2700" b="1" i="1" dirty="0">
                <a:highlight>
                  <a:srgbClr val="00FF00"/>
                </a:highlight>
                <a:latin typeface="Arial"/>
                <a:ea typeface="Arial"/>
                <a:cs typeface="Arial"/>
                <a:sym typeface="Arial"/>
              </a:rPr>
              <a:t>A Bonus Skiing Tip! </a:t>
            </a:r>
            <a:endParaRPr sz="2700" b="1" i="1" dirty="0">
              <a:highlight>
                <a:srgbClr val="00FF00"/>
              </a:highlight>
              <a:latin typeface="Arial"/>
              <a:ea typeface="Arial"/>
              <a:cs typeface="Arial"/>
              <a:sym typeface="Arial"/>
            </a:endParaRPr>
          </a:p>
        </p:txBody>
      </p:sp>
      <p:sp>
        <p:nvSpPr>
          <p:cNvPr id="93" name="Google Shape;93;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4" name="Google Shape;94;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5" name="Google Shape;95;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6" name="Google Shape;96;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sp>
        <p:nvSpPr>
          <p:cNvPr id="97" name="Google Shape;97;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pic>
        <p:nvPicPr>
          <p:cNvPr id="98" name="Google Shape;98;p13" descr="35th Annual Emergencies in Medicine Conference"/>
          <p:cNvPicPr preferRelativeResize="0"/>
          <p:nvPr/>
        </p:nvPicPr>
        <p:blipFill rotWithShape="1">
          <a:blip r:embed="rId3">
            <a:alphaModFix/>
          </a:blip>
          <a:srcRect/>
          <a:stretch/>
        </p:blipFill>
        <p:spPr>
          <a:xfrm>
            <a:off x="5083754" y="6771425"/>
            <a:ext cx="1678757" cy="270589"/>
          </a:xfrm>
          <a:prstGeom prst="rect">
            <a:avLst/>
          </a:prstGeom>
          <a:noFill/>
          <a:ln>
            <a:noFill/>
          </a:ln>
        </p:spPr>
      </p:pic>
      <p:pic>
        <p:nvPicPr>
          <p:cNvPr id="99" name="Google Shape;99;p13"/>
          <p:cNvPicPr preferRelativeResize="0"/>
          <p:nvPr/>
        </p:nvPicPr>
        <p:blipFill rotWithShape="1">
          <a:blip r:embed="rId4">
            <a:alphaModFix/>
          </a:blip>
          <a:srcRect/>
          <a:stretch/>
        </p:blipFill>
        <p:spPr>
          <a:xfrm>
            <a:off x="1428752" y="2286000"/>
            <a:ext cx="4162646" cy="1028700"/>
          </a:xfrm>
          <a:prstGeom prst="rect">
            <a:avLst/>
          </a:prstGeom>
          <a:noFill/>
          <a:ln>
            <a:noFill/>
          </a:ln>
        </p:spPr>
      </p:pic>
      <p:sp>
        <p:nvSpPr>
          <p:cNvPr id="2" name="TextBox 1">
            <a:extLst>
              <a:ext uri="{FF2B5EF4-FFF2-40B4-BE49-F238E27FC236}">
                <a16:creationId xmlns:a16="http://schemas.microsoft.com/office/drawing/2014/main" id="{8B5534F9-FA8F-082C-BBE6-0BCB0EA4729B}"/>
              </a:ext>
            </a:extLst>
          </p:cNvPr>
          <p:cNvSpPr txBox="1"/>
          <p:nvPr/>
        </p:nvSpPr>
        <p:spPr>
          <a:xfrm>
            <a:off x="1880958" y="6326433"/>
            <a:ext cx="2893011" cy="900246"/>
          </a:xfrm>
          <a:prstGeom prst="rect">
            <a:avLst/>
          </a:prstGeom>
          <a:noFill/>
        </p:spPr>
        <p:txBody>
          <a:bodyPr wrap="square">
            <a:spAutoFit/>
          </a:bodyPr>
          <a:lstStyle/>
          <a:p>
            <a:r>
              <a:rPr lang="en-US" sz="1050" dirty="0"/>
              <a:t>What goes up must come down</a:t>
            </a:r>
          </a:p>
          <a:p>
            <a:r>
              <a:rPr lang="en-US" sz="1050" dirty="0"/>
              <a:t>Spinnin' wheel got to go 'round</a:t>
            </a:r>
          </a:p>
          <a:p>
            <a:r>
              <a:rPr lang="en-US" sz="1050" dirty="0"/>
              <a:t>Talkin' 'bout your troubles it's a cryin' sin</a:t>
            </a:r>
          </a:p>
          <a:p>
            <a:r>
              <a:rPr lang="en-US" sz="1050" dirty="0"/>
              <a:t>Ride a painted pony let the spinnin' wheel spin</a:t>
            </a:r>
          </a:p>
        </p:txBody>
      </p:sp>
    </p:spTree>
    <p:extLst>
      <p:ext uri="{BB962C8B-B14F-4D97-AF65-F5344CB8AC3E}">
        <p14:creationId xmlns:p14="http://schemas.microsoft.com/office/powerpoint/2010/main" val="15831884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CA0AE28-2592-29DD-58C1-1593B394147C}"/>
              </a:ext>
            </a:extLst>
          </p:cNvPr>
          <p:cNvPicPr>
            <a:picLocks noChangeAspect="1"/>
          </p:cNvPicPr>
          <p:nvPr/>
        </p:nvPicPr>
        <p:blipFill>
          <a:blip r:embed="rId2"/>
          <a:stretch>
            <a:fillRect/>
          </a:stretch>
        </p:blipFill>
        <p:spPr>
          <a:xfrm>
            <a:off x="2" y="3451748"/>
            <a:ext cx="4935005" cy="3103656"/>
          </a:xfrm>
          <a:prstGeom prst="rect">
            <a:avLst/>
          </a:prstGeom>
        </p:spPr>
      </p:pic>
      <p:sp>
        <p:nvSpPr>
          <p:cNvPr id="2" name="Title 1">
            <a:extLst>
              <a:ext uri="{FF2B5EF4-FFF2-40B4-BE49-F238E27FC236}">
                <a16:creationId xmlns:a16="http://schemas.microsoft.com/office/drawing/2014/main" id="{1AABE496-50AD-406A-8F39-1B26BE96495D}"/>
              </a:ext>
            </a:extLst>
          </p:cNvPr>
          <p:cNvSpPr>
            <a:spLocks noGrp="1"/>
          </p:cNvSpPr>
          <p:nvPr>
            <p:ph type="title"/>
          </p:nvPr>
        </p:nvSpPr>
        <p:spPr/>
        <p:txBody>
          <a:bodyPr/>
          <a:lstStyle/>
          <a:p>
            <a:pPr algn="l"/>
            <a:r>
              <a:rPr lang="en-US" sz="3600" b="1" dirty="0"/>
              <a:t>Where / how to turn?</a:t>
            </a:r>
          </a:p>
        </p:txBody>
      </p:sp>
      <p:sp>
        <p:nvSpPr>
          <p:cNvPr id="3" name="Text Placeholder 2">
            <a:extLst>
              <a:ext uri="{FF2B5EF4-FFF2-40B4-BE49-F238E27FC236}">
                <a16:creationId xmlns:a16="http://schemas.microsoft.com/office/drawing/2014/main" id="{B416441D-9210-4CAD-BF8C-ADD79AE7E6B1}"/>
              </a:ext>
            </a:extLst>
          </p:cNvPr>
          <p:cNvSpPr>
            <a:spLocks noGrp="1"/>
          </p:cNvSpPr>
          <p:nvPr>
            <p:ph type="body" idx="1"/>
          </p:nvPr>
        </p:nvSpPr>
        <p:spPr>
          <a:xfrm>
            <a:off x="4770953" y="2183240"/>
            <a:ext cx="2175920" cy="3881169"/>
          </a:xfrm>
        </p:spPr>
        <p:txBody>
          <a:bodyPr/>
          <a:lstStyle/>
          <a:p>
            <a:pPr marL="85721" indent="0">
              <a:buNone/>
            </a:pPr>
            <a:r>
              <a:rPr lang="en-US" sz="2000" b="1" dirty="0"/>
              <a:t>Skiing Tip:</a:t>
            </a:r>
          </a:p>
          <a:p>
            <a:endParaRPr lang="en-US" sz="2000" b="1" dirty="0"/>
          </a:p>
          <a:p>
            <a:pPr marL="85721" indent="0">
              <a:buNone/>
            </a:pPr>
            <a:r>
              <a:rPr lang="en-US" sz="2000" b="1" dirty="0"/>
              <a:t>Turn around your pole plant, 3-4 feet above the snow pile. (black dots)</a:t>
            </a:r>
          </a:p>
          <a:p>
            <a:pPr marL="85721" indent="0">
              <a:buNone/>
            </a:pPr>
            <a:endParaRPr lang="en-US" sz="2000" b="1" dirty="0"/>
          </a:p>
          <a:p>
            <a:pPr marL="85721" indent="0">
              <a:buNone/>
            </a:pPr>
            <a:r>
              <a:rPr lang="en-US" sz="2000" b="1" dirty="0"/>
              <a:t>Turns start </a:t>
            </a:r>
            <a:r>
              <a:rPr lang="en-US" sz="2000" b="1" i="1" dirty="0"/>
              <a:t>above </a:t>
            </a:r>
            <a:r>
              <a:rPr lang="en-US" sz="2000" b="1" dirty="0"/>
              <a:t>the soft pile. (blue/purple)</a:t>
            </a:r>
          </a:p>
          <a:p>
            <a:pPr marL="85721" indent="0">
              <a:buNone/>
            </a:pPr>
            <a:endParaRPr lang="en-US" sz="2000" b="1" dirty="0"/>
          </a:p>
          <a:p>
            <a:pPr marL="85721" indent="0">
              <a:buNone/>
            </a:pPr>
            <a:endParaRPr lang="en-US" sz="2000" b="1" dirty="0"/>
          </a:p>
          <a:p>
            <a:pPr marL="85721" indent="0">
              <a:buNone/>
            </a:pPr>
            <a:r>
              <a:rPr lang="en-US" sz="2000" b="1" dirty="0">
                <a:highlight>
                  <a:srgbClr val="FFFF00"/>
                </a:highlight>
              </a:rPr>
              <a:t>Your skis (red) then are </a:t>
            </a:r>
            <a:r>
              <a:rPr lang="en-US" sz="2000" b="1" i="1" dirty="0">
                <a:highlight>
                  <a:srgbClr val="FFFF00"/>
                </a:highlight>
              </a:rPr>
              <a:t>across the fall line in the soft piles </a:t>
            </a:r>
            <a:r>
              <a:rPr lang="en-US" sz="2000" b="1" dirty="0">
                <a:highlight>
                  <a:srgbClr val="FFFF00"/>
                </a:highlight>
              </a:rPr>
              <a:t>(orange).</a:t>
            </a:r>
          </a:p>
        </p:txBody>
      </p:sp>
      <mc:AlternateContent xmlns:mc="http://schemas.openxmlformats.org/markup-compatibility/2006">
        <mc:Choice xmlns:p14="http://schemas.microsoft.com/office/powerpoint/2010/main" Requires="p14">
          <p:contentPart p14:bwMode="auto" r:id="rId3">
            <p14:nvContentPartPr>
              <p14:cNvPr id="13" name="Ink 12">
                <a:extLst>
                  <a:ext uri="{FF2B5EF4-FFF2-40B4-BE49-F238E27FC236}">
                    <a16:creationId xmlns:a16="http://schemas.microsoft.com/office/drawing/2014/main" id="{726C5E4A-297C-21DA-680B-BE60EAF44F32}"/>
                  </a:ext>
                </a:extLst>
              </p14:cNvPr>
              <p14:cNvContentPartPr/>
              <p14:nvPr/>
            </p14:nvContentPartPr>
            <p14:xfrm>
              <a:off x="2554572" y="4849678"/>
              <a:ext cx="855900" cy="1606230"/>
            </p14:xfrm>
          </p:contentPart>
        </mc:Choice>
        <mc:Fallback>
          <p:pic>
            <p:nvPicPr>
              <p:cNvPr id="13" name="Ink 12">
                <a:extLst>
                  <a:ext uri="{FF2B5EF4-FFF2-40B4-BE49-F238E27FC236}">
                    <a16:creationId xmlns:a16="http://schemas.microsoft.com/office/drawing/2014/main" id="{726C5E4A-297C-21DA-680B-BE60EAF44F32}"/>
                  </a:ext>
                </a:extLst>
              </p:cNvPr>
              <p:cNvPicPr/>
              <p:nvPr/>
            </p:nvPicPr>
            <p:blipFill>
              <a:blip r:embed="rId4"/>
              <a:stretch>
                <a:fillRect/>
              </a:stretch>
            </p:blipFill>
            <p:spPr>
              <a:xfrm>
                <a:off x="2518580" y="4777682"/>
                <a:ext cx="927525" cy="1749862"/>
              </a:xfrm>
              <a:prstGeom prst="rect">
                <a:avLst/>
              </a:prstGeom>
            </p:spPr>
          </p:pic>
        </mc:Fallback>
      </mc:AlternateContent>
      <p:grpSp>
        <p:nvGrpSpPr>
          <p:cNvPr id="20" name="Group 19">
            <a:extLst>
              <a:ext uri="{FF2B5EF4-FFF2-40B4-BE49-F238E27FC236}">
                <a16:creationId xmlns:a16="http://schemas.microsoft.com/office/drawing/2014/main" id="{B5358496-F196-5D79-B33D-4CBC8B2A8135}"/>
              </a:ext>
            </a:extLst>
          </p:cNvPr>
          <p:cNvGrpSpPr/>
          <p:nvPr/>
        </p:nvGrpSpPr>
        <p:grpSpPr>
          <a:xfrm>
            <a:off x="2923932" y="5489038"/>
            <a:ext cx="398790" cy="154980"/>
            <a:chOff x="3898576" y="4651717"/>
            <a:chExt cx="531720" cy="206640"/>
          </a:xfrm>
        </p:grpSpPr>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5BF61AD6-D520-BE17-B23D-536B15F98A33}"/>
                    </a:ext>
                  </a:extLst>
                </p14:cNvPr>
                <p14:cNvContentPartPr/>
                <p14:nvPr/>
              </p14:nvContentPartPr>
              <p14:xfrm>
                <a:off x="3898576" y="4651717"/>
                <a:ext cx="531720" cy="160920"/>
              </p14:xfrm>
            </p:contentPart>
          </mc:Choice>
          <mc:Fallback xmlns="">
            <p:pic>
              <p:nvPicPr>
                <p:cNvPr id="17" name="Ink 16">
                  <a:extLst>
                    <a:ext uri="{FF2B5EF4-FFF2-40B4-BE49-F238E27FC236}">
                      <a16:creationId xmlns:a16="http://schemas.microsoft.com/office/drawing/2014/main" id="{5BF61AD6-D520-BE17-B23D-536B15F98A33}"/>
                    </a:ext>
                  </a:extLst>
                </p:cNvPr>
                <p:cNvPicPr/>
                <p:nvPr/>
              </p:nvPicPr>
              <p:blipFill>
                <a:blip r:embed="rId6"/>
                <a:stretch>
                  <a:fillRect/>
                </a:stretch>
              </p:blipFill>
              <p:spPr>
                <a:xfrm>
                  <a:off x="3880576" y="4633717"/>
                  <a:ext cx="56736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068A1FCF-ACD2-9118-8DA7-3CE5609BE3B7}"/>
                    </a:ext>
                  </a:extLst>
                </p14:cNvPr>
                <p14:cNvContentPartPr/>
                <p14:nvPr/>
              </p14:nvContentPartPr>
              <p14:xfrm>
                <a:off x="4411936" y="4704997"/>
                <a:ext cx="360" cy="360"/>
              </p14:xfrm>
            </p:contentPart>
          </mc:Choice>
          <mc:Fallback xmlns="">
            <p:pic>
              <p:nvPicPr>
                <p:cNvPr id="18" name="Ink 17">
                  <a:extLst>
                    <a:ext uri="{FF2B5EF4-FFF2-40B4-BE49-F238E27FC236}">
                      <a16:creationId xmlns:a16="http://schemas.microsoft.com/office/drawing/2014/main" id="{068A1FCF-ACD2-9118-8DA7-3CE5609BE3B7}"/>
                    </a:ext>
                  </a:extLst>
                </p:cNvPr>
                <p:cNvPicPr/>
                <p:nvPr/>
              </p:nvPicPr>
              <p:blipFill>
                <a:blip r:embed="rId8"/>
                <a:stretch>
                  <a:fillRect/>
                </a:stretch>
              </p:blipFill>
              <p:spPr>
                <a:xfrm>
                  <a:off x="4393936" y="468699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0E587307-BD79-C25E-5FB7-ADE736FE02FF}"/>
                    </a:ext>
                  </a:extLst>
                </p14:cNvPr>
                <p14:cNvContentPartPr/>
                <p14:nvPr/>
              </p14:nvContentPartPr>
              <p14:xfrm>
                <a:off x="3925216" y="4704997"/>
                <a:ext cx="487080" cy="153360"/>
              </p14:xfrm>
            </p:contentPart>
          </mc:Choice>
          <mc:Fallback xmlns="">
            <p:pic>
              <p:nvPicPr>
                <p:cNvPr id="19" name="Ink 18">
                  <a:extLst>
                    <a:ext uri="{FF2B5EF4-FFF2-40B4-BE49-F238E27FC236}">
                      <a16:creationId xmlns:a16="http://schemas.microsoft.com/office/drawing/2014/main" id="{0E587307-BD79-C25E-5FB7-ADE736FE02FF}"/>
                    </a:ext>
                  </a:extLst>
                </p:cNvPr>
                <p:cNvPicPr/>
                <p:nvPr/>
              </p:nvPicPr>
              <p:blipFill>
                <a:blip r:embed="rId10"/>
                <a:stretch>
                  <a:fillRect/>
                </a:stretch>
              </p:blipFill>
              <p:spPr>
                <a:xfrm>
                  <a:off x="3907576" y="4686997"/>
                  <a:ext cx="522720" cy="189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
            <p14:nvContentPartPr>
              <p14:cNvPr id="21" name="Ink 20">
                <a:extLst>
                  <a:ext uri="{FF2B5EF4-FFF2-40B4-BE49-F238E27FC236}">
                    <a16:creationId xmlns:a16="http://schemas.microsoft.com/office/drawing/2014/main" id="{B1E03CB0-1A09-5920-265E-430FD912BF44}"/>
                  </a:ext>
                </a:extLst>
              </p14:cNvPr>
              <p14:cNvContentPartPr/>
              <p14:nvPr/>
            </p14:nvContentPartPr>
            <p14:xfrm>
              <a:off x="2816202" y="5915098"/>
              <a:ext cx="333450" cy="139320"/>
            </p14:xfrm>
          </p:contentPart>
        </mc:Choice>
        <mc:Fallback>
          <p:pic>
            <p:nvPicPr>
              <p:cNvPr id="21" name="Ink 20">
                <a:extLst>
                  <a:ext uri="{FF2B5EF4-FFF2-40B4-BE49-F238E27FC236}">
                    <a16:creationId xmlns:a16="http://schemas.microsoft.com/office/drawing/2014/main" id="{B1E03CB0-1A09-5920-265E-430FD912BF44}"/>
                  </a:ext>
                </a:extLst>
              </p:cNvPr>
              <p:cNvPicPr/>
              <p:nvPr/>
            </p:nvPicPr>
            <p:blipFill>
              <a:blip r:embed="rId12"/>
              <a:stretch>
                <a:fillRect/>
              </a:stretch>
            </p:blipFill>
            <p:spPr>
              <a:xfrm>
                <a:off x="2798197" y="5897098"/>
                <a:ext cx="36910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2" name="Ink 21">
                <a:extLst>
                  <a:ext uri="{FF2B5EF4-FFF2-40B4-BE49-F238E27FC236}">
                    <a16:creationId xmlns:a16="http://schemas.microsoft.com/office/drawing/2014/main" id="{5C691402-EBA0-3279-E85C-E04CFA220431}"/>
                  </a:ext>
                </a:extLst>
              </p14:cNvPr>
              <p14:cNvContentPartPr/>
              <p14:nvPr/>
            </p14:nvContentPartPr>
            <p14:xfrm>
              <a:off x="2789472" y="5961538"/>
              <a:ext cx="341280" cy="119070"/>
            </p14:xfrm>
          </p:contentPart>
        </mc:Choice>
        <mc:Fallback>
          <p:pic>
            <p:nvPicPr>
              <p:cNvPr id="22" name="Ink 21">
                <a:extLst>
                  <a:ext uri="{FF2B5EF4-FFF2-40B4-BE49-F238E27FC236}">
                    <a16:creationId xmlns:a16="http://schemas.microsoft.com/office/drawing/2014/main" id="{5C691402-EBA0-3279-E85C-E04CFA220431}"/>
                  </a:ext>
                </a:extLst>
              </p:cNvPr>
              <p:cNvPicPr/>
              <p:nvPr/>
            </p:nvPicPr>
            <p:blipFill>
              <a:blip r:embed="rId14"/>
              <a:stretch>
                <a:fillRect/>
              </a:stretch>
            </p:blipFill>
            <p:spPr>
              <a:xfrm>
                <a:off x="2771453" y="5943552"/>
                <a:ext cx="376958" cy="154683"/>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3" name="Ink 22">
                <a:extLst>
                  <a:ext uri="{FF2B5EF4-FFF2-40B4-BE49-F238E27FC236}">
                    <a16:creationId xmlns:a16="http://schemas.microsoft.com/office/drawing/2014/main" id="{D5B8E779-125B-E5CE-1387-799802E1FBE6}"/>
                  </a:ext>
                </a:extLst>
              </p14:cNvPr>
              <p14:cNvContentPartPr/>
              <p14:nvPr/>
            </p14:nvContentPartPr>
            <p14:xfrm>
              <a:off x="2666352" y="6334138"/>
              <a:ext cx="489510" cy="96390"/>
            </p14:xfrm>
          </p:contentPart>
        </mc:Choice>
        <mc:Fallback>
          <p:pic>
            <p:nvPicPr>
              <p:cNvPr id="23" name="Ink 22">
                <a:extLst>
                  <a:ext uri="{FF2B5EF4-FFF2-40B4-BE49-F238E27FC236}">
                    <a16:creationId xmlns:a16="http://schemas.microsoft.com/office/drawing/2014/main" id="{D5B8E779-125B-E5CE-1387-799802E1FBE6}"/>
                  </a:ext>
                </a:extLst>
              </p:cNvPr>
              <p:cNvPicPr/>
              <p:nvPr/>
            </p:nvPicPr>
            <p:blipFill>
              <a:blip r:embed="rId16"/>
              <a:stretch>
                <a:fillRect/>
              </a:stretch>
            </p:blipFill>
            <p:spPr>
              <a:xfrm>
                <a:off x="2648355" y="6316155"/>
                <a:ext cx="525143" cy="131997"/>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5" name="Ink 24">
                <a:extLst>
                  <a:ext uri="{FF2B5EF4-FFF2-40B4-BE49-F238E27FC236}">
                    <a16:creationId xmlns:a16="http://schemas.microsoft.com/office/drawing/2014/main" id="{DBE76EEA-0087-E462-7EFD-6873D76DFE1E}"/>
                  </a:ext>
                </a:extLst>
              </p14:cNvPr>
              <p14:cNvContentPartPr/>
              <p14:nvPr/>
            </p14:nvContentPartPr>
            <p14:xfrm>
              <a:off x="2695512" y="6367348"/>
              <a:ext cx="467100" cy="126360"/>
            </p14:xfrm>
          </p:contentPart>
        </mc:Choice>
        <mc:Fallback>
          <p:pic>
            <p:nvPicPr>
              <p:cNvPr id="25" name="Ink 24">
                <a:extLst>
                  <a:ext uri="{FF2B5EF4-FFF2-40B4-BE49-F238E27FC236}">
                    <a16:creationId xmlns:a16="http://schemas.microsoft.com/office/drawing/2014/main" id="{DBE76EEA-0087-E462-7EFD-6873D76DFE1E}"/>
                  </a:ext>
                </a:extLst>
              </p:cNvPr>
              <p:cNvPicPr/>
              <p:nvPr/>
            </p:nvPicPr>
            <p:blipFill>
              <a:blip r:embed="rId18"/>
              <a:stretch>
                <a:fillRect/>
              </a:stretch>
            </p:blipFill>
            <p:spPr>
              <a:xfrm>
                <a:off x="2677519" y="6349348"/>
                <a:ext cx="502726" cy="162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9">
            <p14:nvContentPartPr>
              <p14:cNvPr id="28" name="Ink 27">
                <a:extLst>
                  <a:ext uri="{FF2B5EF4-FFF2-40B4-BE49-F238E27FC236}">
                    <a16:creationId xmlns:a16="http://schemas.microsoft.com/office/drawing/2014/main" id="{C884A565-5D39-536A-1D6D-E7F032A9095B}"/>
                  </a:ext>
                </a:extLst>
              </p14:cNvPr>
              <p14:cNvContentPartPr/>
              <p14:nvPr/>
            </p14:nvContentPartPr>
            <p14:xfrm>
              <a:off x="2976042" y="5142628"/>
              <a:ext cx="426870" cy="349380"/>
            </p14:xfrm>
          </p:contentPart>
        </mc:Choice>
        <mc:Fallback>
          <p:pic>
            <p:nvPicPr>
              <p:cNvPr id="28" name="Ink 27">
                <a:extLst>
                  <a:ext uri="{FF2B5EF4-FFF2-40B4-BE49-F238E27FC236}">
                    <a16:creationId xmlns:a16="http://schemas.microsoft.com/office/drawing/2014/main" id="{C884A565-5D39-536A-1D6D-E7F032A9095B}"/>
                  </a:ext>
                </a:extLst>
              </p:cNvPr>
              <p:cNvPicPr/>
              <p:nvPr/>
            </p:nvPicPr>
            <p:blipFill>
              <a:blip r:embed="rId20"/>
              <a:stretch>
                <a:fillRect/>
              </a:stretch>
            </p:blipFill>
            <p:spPr>
              <a:xfrm>
                <a:off x="2958046" y="5124637"/>
                <a:ext cx="462502" cy="385002"/>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1">
            <p14:nvContentPartPr>
              <p14:cNvPr id="29" name="Ink 28">
                <a:extLst>
                  <a:ext uri="{FF2B5EF4-FFF2-40B4-BE49-F238E27FC236}">
                    <a16:creationId xmlns:a16="http://schemas.microsoft.com/office/drawing/2014/main" id="{884AE249-B947-D64D-91D6-2D576A156953}"/>
                  </a:ext>
                </a:extLst>
              </p14:cNvPr>
              <p14:cNvContentPartPr/>
              <p14:nvPr/>
            </p14:nvContentPartPr>
            <p14:xfrm>
              <a:off x="2942832" y="5162608"/>
              <a:ext cx="399870" cy="289710"/>
            </p14:xfrm>
          </p:contentPart>
        </mc:Choice>
        <mc:Fallback>
          <p:pic>
            <p:nvPicPr>
              <p:cNvPr id="29" name="Ink 28">
                <a:extLst>
                  <a:ext uri="{FF2B5EF4-FFF2-40B4-BE49-F238E27FC236}">
                    <a16:creationId xmlns:a16="http://schemas.microsoft.com/office/drawing/2014/main" id="{884AE249-B947-D64D-91D6-2D576A156953}"/>
                  </a:ext>
                </a:extLst>
              </p:cNvPr>
              <p:cNvPicPr/>
              <p:nvPr/>
            </p:nvPicPr>
            <p:blipFill>
              <a:blip r:embed="rId22"/>
              <a:stretch>
                <a:fillRect/>
              </a:stretch>
            </p:blipFill>
            <p:spPr>
              <a:xfrm>
                <a:off x="2924852" y="5144636"/>
                <a:ext cx="435470" cy="325295"/>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3">
            <p14:nvContentPartPr>
              <p14:cNvPr id="30" name="Ink 29">
                <a:extLst>
                  <a:ext uri="{FF2B5EF4-FFF2-40B4-BE49-F238E27FC236}">
                    <a16:creationId xmlns:a16="http://schemas.microsoft.com/office/drawing/2014/main" id="{BE789EB4-545A-3208-834B-EE9020660D4D}"/>
                  </a:ext>
                </a:extLst>
              </p14:cNvPr>
              <p14:cNvContentPartPr/>
              <p14:nvPr/>
            </p14:nvContentPartPr>
            <p14:xfrm>
              <a:off x="2556192" y="5595418"/>
              <a:ext cx="313740" cy="366930"/>
            </p14:xfrm>
          </p:contentPart>
        </mc:Choice>
        <mc:Fallback>
          <p:pic>
            <p:nvPicPr>
              <p:cNvPr id="30" name="Ink 29">
                <a:extLst>
                  <a:ext uri="{FF2B5EF4-FFF2-40B4-BE49-F238E27FC236}">
                    <a16:creationId xmlns:a16="http://schemas.microsoft.com/office/drawing/2014/main" id="{BE789EB4-545A-3208-834B-EE9020660D4D}"/>
                  </a:ext>
                </a:extLst>
              </p:cNvPr>
              <p:cNvPicPr/>
              <p:nvPr/>
            </p:nvPicPr>
            <p:blipFill>
              <a:blip r:embed="rId24"/>
              <a:stretch>
                <a:fillRect/>
              </a:stretch>
            </p:blipFill>
            <p:spPr>
              <a:xfrm>
                <a:off x="2538182" y="5577431"/>
                <a:ext cx="349400" cy="402544"/>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5">
            <p14:nvContentPartPr>
              <p14:cNvPr id="31" name="Ink 30">
                <a:extLst>
                  <a:ext uri="{FF2B5EF4-FFF2-40B4-BE49-F238E27FC236}">
                    <a16:creationId xmlns:a16="http://schemas.microsoft.com/office/drawing/2014/main" id="{D02F631B-5F99-F540-E79C-E5EADF079A76}"/>
                  </a:ext>
                </a:extLst>
              </p14:cNvPr>
              <p14:cNvContentPartPr/>
              <p14:nvPr/>
            </p14:nvContentPartPr>
            <p14:xfrm>
              <a:off x="2596152" y="5621878"/>
              <a:ext cx="300240" cy="284580"/>
            </p14:xfrm>
          </p:contentPart>
        </mc:Choice>
        <mc:Fallback>
          <p:pic>
            <p:nvPicPr>
              <p:cNvPr id="31" name="Ink 30">
                <a:extLst>
                  <a:ext uri="{FF2B5EF4-FFF2-40B4-BE49-F238E27FC236}">
                    <a16:creationId xmlns:a16="http://schemas.microsoft.com/office/drawing/2014/main" id="{D02F631B-5F99-F540-E79C-E5EADF079A76}"/>
                  </a:ext>
                </a:extLst>
              </p:cNvPr>
              <p:cNvPicPr/>
              <p:nvPr/>
            </p:nvPicPr>
            <p:blipFill>
              <a:blip r:embed="rId26"/>
              <a:stretch>
                <a:fillRect/>
              </a:stretch>
            </p:blipFill>
            <p:spPr>
              <a:xfrm>
                <a:off x="2578152" y="5603889"/>
                <a:ext cx="335880" cy="320197"/>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7">
            <p14:nvContentPartPr>
              <p14:cNvPr id="32" name="Ink 31">
                <a:extLst>
                  <a:ext uri="{FF2B5EF4-FFF2-40B4-BE49-F238E27FC236}">
                    <a16:creationId xmlns:a16="http://schemas.microsoft.com/office/drawing/2014/main" id="{789A2391-B546-4A4D-C5B8-F811CCCD9C9E}"/>
                  </a:ext>
                </a:extLst>
              </p14:cNvPr>
              <p14:cNvContentPartPr/>
              <p14:nvPr/>
            </p14:nvContentPartPr>
            <p14:xfrm>
              <a:off x="3149112" y="6041458"/>
              <a:ext cx="153630" cy="302940"/>
            </p14:xfrm>
          </p:contentPart>
        </mc:Choice>
        <mc:Fallback>
          <p:pic>
            <p:nvPicPr>
              <p:cNvPr id="32" name="Ink 31">
                <a:extLst>
                  <a:ext uri="{FF2B5EF4-FFF2-40B4-BE49-F238E27FC236}">
                    <a16:creationId xmlns:a16="http://schemas.microsoft.com/office/drawing/2014/main" id="{789A2391-B546-4A4D-C5B8-F811CCCD9C9E}"/>
                  </a:ext>
                </a:extLst>
              </p:cNvPr>
              <p:cNvPicPr/>
              <p:nvPr/>
            </p:nvPicPr>
            <p:blipFill>
              <a:blip r:embed="rId28"/>
              <a:stretch>
                <a:fillRect/>
              </a:stretch>
            </p:blipFill>
            <p:spPr>
              <a:xfrm>
                <a:off x="3131080" y="6023469"/>
                <a:ext cx="189333" cy="338559"/>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9">
            <p14:nvContentPartPr>
              <p14:cNvPr id="33" name="Ink 32">
                <a:extLst>
                  <a:ext uri="{FF2B5EF4-FFF2-40B4-BE49-F238E27FC236}">
                    <a16:creationId xmlns:a16="http://schemas.microsoft.com/office/drawing/2014/main" id="{EE9AD0B7-17A6-BF20-3B4F-A65A21A106DA}"/>
                  </a:ext>
                </a:extLst>
              </p14:cNvPr>
              <p14:cNvContentPartPr/>
              <p14:nvPr/>
            </p14:nvContentPartPr>
            <p14:xfrm>
              <a:off x="3122382" y="6074938"/>
              <a:ext cx="120690" cy="213300"/>
            </p14:xfrm>
          </p:contentPart>
        </mc:Choice>
        <mc:Fallback>
          <p:pic>
            <p:nvPicPr>
              <p:cNvPr id="33" name="Ink 32">
                <a:extLst>
                  <a:ext uri="{FF2B5EF4-FFF2-40B4-BE49-F238E27FC236}">
                    <a16:creationId xmlns:a16="http://schemas.microsoft.com/office/drawing/2014/main" id="{EE9AD0B7-17A6-BF20-3B4F-A65A21A106DA}"/>
                  </a:ext>
                </a:extLst>
              </p:cNvPr>
              <p:cNvPicPr/>
              <p:nvPr/>
            </p:nvPicPr>
            <p:blipFill>
              <a:blip r:embed="rId30"/>
              <a:stretch>
                <a:fillRect/>
              </a:stretch>
            </p:blipFill>
            <p:spPr>
              <a:xfrm>
                <a:off x="3104422" y="6056953"/>
                <a:ext cx="156250" cy="24891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6" name="Ink 35">
                <a:extLst>
                  <a:ext uri="{FF2B5EF4-FFF2-40B4-BE49-F238E27FC236}">
                    <a16:creationId xmlns:a16="http://schemas.microsoft.com/office/drawing/2014/main" id="{1D7392F2-43F2-0C6B-CDF8-6A8BA96B917C}"/>
                  </a:ext>
                </a:extLst>
              </p14:cNvPr>
              <p14:cNvContentPartPr/>
              <p14:nvPr/>
            </p14:nvContentPartPr>
            <p14:xfrm>
              <a:off x="3134532" y="5303548"/>
              <a:ext cx="67770" cy="80460"/>
            </p14:xfrm>
          </p:contentPart>
        </mc:Choice>
        <mc:Fallback>
          <p:pic>
            <p:nvPicPr>
              <p:cNvPr id="36" name="Ink 35">
                <a:extLst>
                  <a:ext uri="{FF2B5EF4-FFF2-40B4-BE49-F238E27FC236}">
                    <a16:creationId xmlns:a16="http://schemas.microsoft.com/office/drawing/2014/main" id="{1D7392F2-43F2-0C6B-CDF8-6A8BA96B917C}"/>
                  </a:ext>
                </a:extLst>
              </p:cNvPr>
              <p:cNvPicPr/>
              <p:nvPr/>
            </p:nvPicPr>
            <p:blipFill>
              <a:blip r:embed="rId32"/>
              <a:stretch>
                <a:fillRect/>
              </a:stretch>
            </p:blipFill>
            <p:spPr>
              <a:xfrm>
                <a:off x="3125568" y="5294568"/>
                <a:ext cx="85340" cy="98061"/>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7" name="Ink 36">
                <a:extLst>
                  <a:ext uri="{FF2B5EF4-FFF2-40B4-BE49-F238E27FC236}">
                    <a16:creationId xmlns:a16="http://schemas.microsoft.com/office/drawing/2014/main" id="{1ACD9127-E250-6D71-0195-3A37499C69BE}"/>
                  </a:ext>
                </a:extLst>
              </p14:cNvPr>
              <p14:cNvContentPartPr/>
              <p14:nvPr/>
            </p14:nvContentPartPr>
            <p14:xfrm>
              <a:off x="2774622" y="5683168"/>
              <a:ext cx="103410" cy="118260"/>
            </p14:xfrm>
          </p:contentPart>
        </mc:Choice>
        <mc:Fallback>
          <p:pic>
            <p:nvPicPr>
              <p:cNvPr id="37" name="Ink 36">
                <a:extLst>
                  <a:ext uri="{FF2B5EF4-FFF2-40B4-BE49-F238E27FC236}">
                    <a16:creationId xmlns:a16="http://schemas.microsoft.com/office/drawing/2014/main" id="{1ACD9127-E250-6D71-0195-3A37499C69BE}"/>
                  </a:ext>
                </a:extLst>
              </p:cNvPr>
              <p:cNvPicPr/>
              <p:nvPr/>
            </p:nvPicPr>
            <p:blipFill>
              <a:blip r:embed="rId34"/>
              <a:stretch>
                <a:fillRect/>
              </a:stretch>
            </p:blipFill>
            <p:spPr>
              <a:xfrm>
                <a:off x="2765645" y="5674209"/>
                <a:ext cx="121004" cy="13582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8" name="Ink 37">
                <a:extLst>
                  <a:ext uri="{FF2B5EF4-FFF2-40B4-BE49-F238E27FC236}">
                    <a16:creationId xmlns:a16="http://schemas.microsoft.com/office/drawing/2014/main" id="{98C30804-5CE3-7D41-AA0E-DF4F5F3B7339}"/>
                  </a:ext>
                </a:extLst>
              </p14:cNvPr>
              <p14:cNvContentPartPr/>
              <p14:nvPr/>
            </p14:nvContentPartPr>
            <p14:xfrm>
              <a:off x="2967402" y="6121918"/>
              <a:ext cx="94230" cy="92610"/>
            </p14:xfrm>
          </p:contentPart>
        </mc:Choice>
        <mc:Fallback>
          <p:pic>
            <p:nvPicPr>
              <p:cNvPr id="38" name="Ink 37">
                <a:extLst>
                  <a:ext uri="{FF2B5EF4-FFF2-40B4-BE49-F238E27FC236}">
                    <a16:creationId xmlns:a16="http://schemas.microsoft.com/office/drawing/2014/main" id="{98C30804-5CE3-7D41-AA0E-DF4F5F3B7339}"/>
                  </a:ext>
                </a:extLst>
              </p:cNvPr>
              <p:cNvPicPr/>
              <p:nvPr/>
            </p:nvPicPr>
            <p:blipFill>
              <a:blip r:embed="rId36"/>
              <a:stretch>
                <a:fillRect/>
              </a:stretch>
            </p:blipFill>
            <p:spPr>
              <a:xfrm>
                <a:off x="2958411" y="6112909"/>
                <a:ext cx="111853" cy="110267"/>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9" name="Ink 38">
                <a:extLst>
                  <a:ext uri="{FF2B5EF4-FFF2-40B4-BE49-F238E27FC236}">
                    <a16:creationId xmlns:a16="http://schemas.microsoft.com/office/drawing/2014/main" id="{295231C4-5CD5-7D9C-FB45-9DBB0C321CC2}"/>
                  </a:ext>
                </a:extLst>
              </p14:cNvPr>
              <p14:cNvContentPartPr/>
              <p14:nvPr/>
            </p14:nvContentPartPr>
            <p14:xfrm>
              <a:off x="2785422" y="5701798"/>
              <a:ext cx="63990" cy="81270"/>
            </p14:xfrm>
          </p:contentPart>
        </mc:Choice>
        <mc:Fallback>
          <p:pic>
            <p:nvPicPr>
              <p:cNvPr id="39" name="Ink 38">
                <a:extLst>
                  <a:ext uri="{FF2B5EF4-FFF2-40B4-BE49-F238E27FC236}">
                    <a16:creationId xmlns:a16="http://schemas.microsoft.com/office/drawing/2014/main" id="{295231C4-5CD5-7D9C-FB45-9DBB0C321CC2}"/>
                  </a:ext>
                </a:extLst>
              </p:cNvPr>
              <p:cNvPicPr/>
              <p:nvPr/>
            </p:nvPicPr>
            <p:blipFill>
              <a:blip r:embed="rId38"/>
              <a:stretch>
                <a:fillRect/>
              </a:stretch>
            </p:blipFill>
            <p:spPr>
              <a:xfrm>
                <a:off x="2776485" y="5692768"/>
                <a:ext cx="81507" cy="98969"/>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40" name="Ink 39">
                <a:extLst>
                  <a:ext uri="{FF2B5EF4-FFF2-40B4-BE49-F238E27FC236}">
                    <a16:creationId xmlns:a16="http://schemas.microsoft.com/office/drawing/2014/main" id="{5CA0603B-3FAD-4220-6F52-9DDBF5C4E596}"/>
                  </a:ext>
                </a:extLst>
              </p14:cNvPr>
              <p14:cNvContentPartPr/>
              <p14:nvPr/>
            </p14:nvContentPartPr>
            <p14:xfrm>
              <a:off x="3121572" y="5303818"/>
              <a:ext cx="82890" cy="86940"/>
            </p14:xfrm>
          </p:contentPart>
        </mc:Choice>
        <mc:Fallback>
          <p:pic>
            <p:nvPicPr>
              <p:cNvPr id="40" name="Ink 39">
                <a:extLst>
                  <a:ext uri="{FF2B5EF4-FFF2-40B4-BE49-F238E27FC236}">
                    <a16:creationId xmlns:a16="http://schemas.microsoft.com/office/drawing/2014/main" id="{5CA0603B-3FAD-4220-6F52-9DDBF5C4E596}"/>
                  </a:ext>
                </a:extLst>
              </p:cNvPr>
              <p:cNvPicPr/>
              <p:nvPr/>
            </p:nvPicPr>
            <p:blipFill>
              <a:blip r:embed="rId40"/>
              <a:stretch>
                <a:fillRect/>
              </a:stretch>
            </p:blipFill>
            <p:spPr>
              <a:xfrm>
                <a:off x="3112562" y="5294837"/>
                <a:ext cx="100549" cy="104544"/>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41" name="Ink 40">
                <a:extLst>
                  <a:ext uri="{FF2B5EF4-FFF2-40B4-BE49-F238E27FC236}">
                    <a16:creationId xmlns:a16="http://schemas.microsoft.com/office/drawing/2014/main" id="{18AD1462-108A-A3BF-26D4-80FBC07E3C8A}"/>
                  </a:ext>
                </a:extLst>
              </p14:cNvPr>
              <p14:cNvContentPartPr/>
              <p14:nvPr/>
            </p14:nvContentPartPr>
            <p14:xfrm>
              <a:off x="2842662" y="4977388"/>
              <a:ext cx="133650" cy="152280"/>
            </p14:xfrm>
          </p:contentPart>
        </mc:Choice>
        <mc:Fallback>
          <p:pic>
            <p:nvPicPr>
              <p:cNvPr id="41" name="Ink 40">
                <a:extLst>
                  <a:ext uri="{FF2B5EF4-FFF2-40B4-BE49-F238E27FC236}">
                    <a16:creationId xmlns:a16="http://schemas.microsoft.com/office/drawing/2014/main" id="{18AD1462-108A-A3BF-26D4-80FBC07E3C8A}"/>
                  </a:ext>
                </a:extLst>
              </p:cNvPr>
              <p:cNvPicPr/>
              <p:nvPr/>
            </p:nvPicPr>
            <p:blipFill>
              <a:blip r:embed="rId42"/>
              <a:stretch>
                <a:fillRect/>
              </a:stretch>
            </p:blipFill>
            <p:spPr>
              <a:xfrm>
                <a:off x="2824698" y="4959388"/>
                <a:ext cx="169218" cy="18792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42" name="Ink 41">
                <a:extLst>
                  <a:ext uri="{FF2B5EF4-FFF2-40B4-BE49-F238E27FC236}">
                    <a16:creationId xmlns:a16="http://schemas.microsoft.com/office/drawing/2014/main" id="{1AF9A223-95EB-C6C9-DD80-C88990264462}"/>
                  </a:ext>
                </a:extLst>
              </p14:cNvPr>
              <p14:cNvContentPartPr/>
              <p14:nvPr/>
            </p14:nvContentPartPr>
            <p14:xfrm>
              <a:off x="2802432" y="4983598"/>
              <a:ext cx="140400" cy="159300"/>
            </p14:xfrm>
          </p:contentPart>
        </mc:Choice>
        <mc:Fallback>
          <p:pic>
            <p:nvPicPr>
              <p:cNvPr id="42" name="Ink 41">
                <a:extLst>
                  <a:ext uri="{FF2B5EF4-FFF2-40B4-BE49-F238E27FC236}">
                    <a16:creationId xmlns:a16="http://schemas.microsoft.com/office/drawing/2014/main" id="{1AF9A223-95EB-C6C9-DD80-C88990264462}"/>
                  </a:ext>
                </a:extLst>
              </p:cNvPr>
              <p:cNvPicPr/>
              <p:nvPr/>
            </p:nvPicPr>
            <p:blipFill>
              <a:blip r:embed="rId44"/>
              <a:stretch>
                <a:fillRect/>
              </a:stretch>
            </p:blipFill>
            <p:spPr>
              <a:xfrm>
                <a:off x="2784432" y="4965618"/>
                <a:ext cx="176040" cy="19490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43" name="Ink 42">
                <a:extLst>
                  <a:ext uri="{FF2B5EF4-FFF2-40B4-BE49-F238E27FC236}">
                    <a16:creationId xmlns:a16="http://schemas.microsoft.com/office/drawing/2014/main" id="{A13620E1-2256-4E01-C842-A55F0074185E}"/>
                  </a:ext>
                </a:extLst>
              </p14:cNvPr>
              <p14:cNvContentPartPr/>
              <p14:nvPr/>
            </p14:nvContentPartPr>
            <p14:xfrm>
              <a:off x="2750862" y="5042728"/>
              <a:ext cx="25650" cy="60750"/>
            </p14:xfrm>
          </p:contentPart>
        </mc:Choice>
        <mc:Fallback>
          <p:pic>
            <p:nvPicPr>
              <p:cNvPr id="43" name="Ink 42">
                <a:extLst>
                  <a:ext uri="{FF2B5EF4-FFF2-40B4-BE49-F238E27FC236}">
                    <a16:creationId xmlns:a16="http://schemas.microsoft.com/office/drawing/2014/main" id="{A13620E1-2256-4E01-C842-A55F0074185E}"/>
                  </a:ext>
                </a:extLst>
              </p:cNvPr>
              <p:cNvPicPr/>
              <p:nvPr/>
            </p:nvPicPr>
            <p:blipFill>
              <a:blip r:embed="rId46"/>
              <a:stretch>
                <a:fillRect/>
              </a:stretch>
            </p:blipFill>
            <p:spPr>
              <a:xfrm>
                <a:off x="2715237" y="4970835"/>
                <a:ext cx="96544" cy="204178"/>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44" name="Ink 43">
                <a:extLst>
                  <a:ext uri="{FF2B5EF4-FFF2-40B4-BE49-F238E27FC236}">
                    <a16:creationId xmlns:a16="http://schemas.microsoft.com/office/drawing/2014/main" id="{BAB0F491-F28E-4EEC-9014-4F96BEA781AB}"/>
                  </a:ext>
                </a:extLst>
              </p14:cNvPr>
              <p14:cNvContentPartPr/>
              <p14:nvPr/>
            </p14:nvContentPartPr>
            <p14:xfrm>
              <a:off x="2796222" y="5102668"/>
              <a:ext cx="270" cy="66150"/>
            </p14:xfrm>
          </p:contentPart>
        </mc:Choice>
        <mc:Fallback>
          <p:pic>
            <p:nvPicPr>
              <p:cNvPr id="44" name="Ink 43">
                <a:extLst>
                  <a:ext uri="{FF2B5EF4-FFF2-40B4-BE49-F238E27FC236}">
                    <a16:creationId xmlns:a16="http://schemas.microsoft.com/office/drawing/2014/main" id="{BAB0F491-F28E-4EEC-9014-4F96BEA781AB}"/>
                  </a:ext>
                </a:extLst>
              </p:cNvPr>
              <p:cNvPicPr/>
              <p:nvPr/>
            </p:nvPicPr>
            <p:blipFill>
              <a:blip r:embed="rId48"/>
              <a:stretch>
                <a:fillRect/>
              </a:stretch>
            </p:blipFill>
            <p:spPr>
              <a:xfrm>
                <a:off x="2769222" y="5030373"/>
                <a:ext cx="54000" cy="210379"/>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5" name="Ink 44">
                <a:extLst>
                  <a:ext uri="{FF2B5EF4-FFF2-40B4-BE49-F238E27FC236}">
                    <a16:creationId xmlns:a16="http://schemas.microsoft.com/office/drawing/2014/main" id="{9661FC61-2CA0-85B5-D6D2-557DF5D7FFC3}"/>
                  </a:ext>
                </a:extLst>
              </p14:cNvPr>
              <p14:cNvContentPartPr/>
              <p14:nvPr/>
            </p14:nvContentPartPr>
            <p14:xfrm>
              <a:off x="2829432" y="5122918"/>
              <a:ext cx="11070" cy="75330"/>
            </p14:xfrm>
          </p:contentPart>
        </mc:Choice>
        <mc:Fallback>
          <p:pic>
            <p:nvPicPr>
              <p:cNvPr id="45" name="Ink 44">
                <a:extLst>
                  <a:ext uri="{FF2B5EF4-FFF2-40B4-BE49-F238E27FC236}">
                    <a16:creationId xmlns:a16="http://schemas.microsoft.com/office/drawing/2014/main" id="{9661FC61-2CA0-85B5-D6D2-557DF5D7FFC3}"/>
                  </a:ext>
                </a:extLst>
              </p:cNvPr>
              <p:cNvPicPr/>
              <p:nvPr/>
            </p:nvPicPr>
            <p:blipFill>
              <a:blip r:embed="rId50"/>
              <a:stretch>
                <a:fillRect/>
              </a:stretch>
            </p:blipFill>
            <p:spPr>
              <a:xfrm>
                <a:off x="2793722" y="5051175"/>
                <a:ext cx="82132" cy="218457"/>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6" name="Ink 45">
                <a:extLst>
                  <a:ext uri="{FF2B5EF4-FFF2-40B4-BE49-F238E27FC236}">
                    <a16:creationId xmlns:a16="http://schemas.microsoft.com/office/drawing/2014/main" id="{B4A2D5CF-8DCE-43B0-2BF7-2581C70E9CA4}"/>
                  </a:ext>
                </a:extLst>
              </p14:cNvPr>
              <p14:cNvContentPartPr/>
              <p14:nvPr/>
            </p14:nvContentPartPr>
            <p14:xfrm>
              <a:off x="2869662" y="5142628"/>
              <a:ext cx="270" cy="66150"/>
            </p14:xfrm>
          </p:contentPart>
        </mc:Choice>
        <mc:Fallback>
          <p:pic>
            <p:nvPicPr>
              <p:cNvPr id="46" name="Ink 45">
                <a:extLst>
                  <a:ext uri="{FF2B5EF4-FFF2-40B4-BE49-F238E27FC236}">
                    <a16:creationId xmlns:a16="http://schemas.microsoft.com/office/drawing/2014/main" id="{B4A2D5CF-8DCE-43B0-2BF7-2581C70E9CA4}"/>
                  </a:ext>
                </a:extLst>
              </p:cNvPr>
              <p:cNvPicPr/>
              <p:nvPr/>
            </p:nvPicPr>
            <p:blipFill>
              <a:blip r:embed="rId48"/>
              <a:stretch>
                <a:fillRect/>
              </a:stretch>
            </p:blipFill>
            <p:spPr>
              <a:xfrm>
                <a:off x="2842662" y="5070726"/>
                <a:ext cx="54000" cy="209595"/>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7" name="Ink 46">
                <a:extLst>
                  <a:ext uri="{FF2B5EF4-FFF2-40B4-BE49-F238E27FC236}">
                    <a16:creationId xmlns:a16="http://schemas.microsoft.com/office/drawing/2014/main" id="{59D92022-F8A9-EBD5-5468-41E15EEBF1C2}"/>
                  </a:ext>
                </a:extLst>
              </p14:cNvPr>
              <p14:cNvContentPartPr/>
              <p14:nvPr/>
            </p14:nvContentPartPr>
            <p14:xfrm>
              <a:off x="3288702" y="5562208"/>
              <a:ext cx="270" cy="106110"/>
            </p14:xfrm>
          </p:contentPart>
        </mc:Choice>
        <mc:Fallback>
          <p:pic>
            <p:nvPicPr>
              <p:cNvPr id="47" name="Ink 46">
                <a:extLst>
                  <a:ext uri="{FF2B5EF4-FFF2-40B4-BE49-F238E27FC236}">
                    <a16:creationId xmlns:a16="http://schemas.microsoft.com/office/drawing/2014/main" id="{59D92022-F8A9-EBD5-5468-41E15EEBF1C2}"/>
                  </a:ext>
                </a:extLst>
              </p:cNvPr>
              <p:cNvPicPr/>
              <p:nvPr/>
            </p:nvPicPr>
            <p:blipFill>
              <a:blip r:embed="rId53"/>
              <a:stretch>
                <a:fillRect/>
              </a:stretch>
            </p:blipFill>
            <p:spPr>
              <a:xfrm>
                <a:off x="3261702" y="5490269"/>
                <a:ext cx="54000" cy="249628"/>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8" name="Ink 47">
                <a:extLst>
                  <a:ext uri="{FF2B5EF4-FFF2-40B4-BE49-F238E27FC236}">
                    <a16:creationId xmlns:a16="http://schemas.microsoft.com/office/drawing/2014/main" id="{0A7FFAC8-882C-888E-94CE-910769697B68}"/>
                  </a:ext>
                </a:extLst>
              </p14:cNvPr>
              <p14:cNvContentPartPr/>
              <p14:nvPr/>
            </p14:nvContentPartPr>
            <p14:xfrm>
              <a:off x="3219582" y="5588938"/>
              <a:ext cx="10260" cy="116370"/>
            </p14:xfrm>
          </p:contentPart>
        </mc:Choice>
        <mc:Fallback>
          <p:pic>
            <p:nvPicPr>
              <p:cNvPr id="48" name="Ink 47">
                <a:extLst>
                  <a:ext uri="{FF2B5EF4-FFF2-40B4-BE49-F238E27FC236}">
                    <a16:creationId xmlns:a16="http://schemas.microsoft.com/office/drawing/2014/main" id="{0A7FFAC8-882C-888E-94CE-910769697B68}"/>
                  </a:ext>
                </a:extLst>
              </p:cNvPr>
              <p:cNvPicPr/>
              <p:nvPr/>
            </p:nvPicPr>
            <p:blipFill>
              <a:blip r:embed="rId55"/>
              <a:stretch>
                <a:fillRect/>
              </a:stretch>
            </p:blipFill>
            <p:spPr>
              <a:xfrm>
                <a:off x="3184203" y="5517105"/>
                <a:ext cx="80665" cy="259678"/>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9" name="Ink 48">
                <a:extLst>
                  <a:ext uri="{FF2B5EF4-FFF2-40B4-BE49-F238E27FC236}">
                    <a16:creationId xmlns:a16="http://schemas.microsoft.com/office/drawing/2014/main" id="{83D87050-1CAB-2543-26FD-CBD04C9F1448}"/>
                  </a:ext>
                </a:extLst>
              </p14:cNvPr>
              <p14:cNvContentPartPr/>
              <p14:nvPr/>
            </p14:nvContentPartPr>
            <p14:xfrm>
              <a:off x="3149652" y="5615668"/>
              <a:ext cx="6750" cy="106650"/>
            </p14:xfrm>
          </p:contentPart>
        </mc:Choice>
        <mc:Fallback>
          <p:pic>
            <p:nvPicPr>
              <p:cNvPr id="49" name="Ink 48">
                <a:extLst>
                  <a:ext uri="{FF2B5EF4-FFF2-40B4-BE49-F238E27FC236}">
                    <a16:creationId xmlns:a16="http://schemas.microsoft.com/office/drawing/2014/main" id="{83D87050-1CAB-2543-26FD-CBD04C9F1448}"/>
                  </a:ext>
                </a:extLst>
              </p:cNvPr>
              <p:cNvPicPr/>
              <p:nvPr/>
            </p:nvPicPr>
            <p:blipFill>
              <a:blip r:embed="rId57"/>
              <a:stretch>
                <a:fillRect/>
              </a:stretch>
            </p:blipFill>
            <p:spPr>
              <a:xfrm>
                <a:off x="3114126" y="5543850"/>
                <a:ext cx="77447" cy="249927"/>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0" name="Ink 49">
                <a:extLst>
                  <a:ext uri="{FF2B5EF4-FFF2-40B4-BE49-F238E27FC236}">
                    <a16:creationId xmlns:a16="http://schemas.microsoft.com/office/drawing/2014/main" id="{4294835E-E7E3-225C-31F8-108176C412CB}"/>
                  </a:ext>
                </a:extLst>
              </p14:cNvPr>
              <p14:cNvContentPartPr/>
              <p14:nvPr/>
            </p14:nvContentPartPr>
            <p14:xfrm>
              <a:off x="3086472" y="5628628"/>
              <a:ext cx="2970" cy="103680"/>
            </p14:xfrm>
          </p:contentPart>
        </mc:Choice>
        <mc:Fallback>
          <p:pic>
            <p:nvPicPr>
              <p:cNvPr id="50" name="Ink 49">
                <a:extLst>
                  <a:ext uri="{FF2B5EF4-FFF2-40B4-BE49-F238E27FC236}">
                    <a16:creationId xmlns:a16="http://schemas.microsoft.com/office/drawing/2014/main" id="{4294835E-E7E3-225C-31F8-108176C412CB}"/>
                  </a:ext>
                </a:extLst>
              </p:cNvPr>
              <p:cNvPicPr/>
              <p:nvPr/>
            </p:nvPicPr>
            <p:blipFill>
              <a:blip r:embed="rId59"/>
              <a:stretch>
                <a:fillRect/>
              </a:stretch>
            </p:blipFill>
            <p:spPr>
              <a:xfrm>
                <a:off x="3053472" y="5556628"/>
                <a:ext cx="68640" cy="2473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1" name="Ink 50">
                <a:extLst>
                  <a:ext uri="{FF2B5EF4-FFF2-40B4-BE49-F238E27FC236}">
                    <a16:creationId xmlns:a16="http://schemas.microsoft.com/office/drawing/2014/main" id="{8AFA05F0-F0E3-9400-4482-0ADE319EDE95}"/>
                  </a:ext>
                </a:extLst>
              </p14:cNvPr>
              <p14:cNvContentPartPr/>
              <p14:nvPr/>
            </p14:nvContentPartPr>
            <p14:xfrm>
              <a:off x="3028962" y="5635378"/>
              <a:ext cx="7560" cy="119070"/>
            </p14:xfrm>
          </p:contentPart>
        </mc:Choice>
        <mc:Fallback>
          <p:pic>
            <p:nvPicPr>
              <p:cNvPr id="51" name="Ink 50">
                <a:extLst>
                  <a:ext uri="{FF2B5EF4-FFF2-40B4-BE49-F238E27FC236}">
                    <a16:creationId xmlns:a16="http://schemas.microsoft.com/office/drawing/2014/main" id="{8AFA05F0-F0E3-9400-4482-0ADE319EDE95}"/>
                  </a:ext>
                </a:extLst>
              </p:cNvPr>
              <p:cNvPicPr/>
              <p:nvPr/>
            </p:nvPicPr>
            <p:blipFill>
              <a:blip r:embed="rId61"/>
              <a:stretch>
                <a:fillRect/>
              </a:stretch>
            </p:blipFill>
            <p:spPr>
              <a:xfrm>
                <a:off x="2992962" y="5563432"/>
                <a:ext cx="79200" cy="262602"/>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3" name="Ink 52">
                <a:extLst>
                  <a:ext uri="{FF2B5EF4-FFF2-40B4-BE49-F238E27FC236}">
                    <a16:creationId xmlns:a16="http://schemas.microsoft.com/office/drawing/2014/main" id="{95F982DA-9830-13B3-7BC6-C427CA5630DE}"/>
                  </a:ext>
                </a:extLst>
              </p14:cNvPr>
              <p14:cNvContentPartPr/>
              <p14:nvPr/>
            </p14:nvContentPartPr>
            <p14:xfrm>
              <a:off x="2789472" y="5995018"/>
              <a:ext cx="270" cy="15660"/>
            </p14:xfrm>
          </p:contentPart>
        </mc:Choice>
        <mc:Fallback>
          <p:pic>
            <p:nvPicPr>
              <p:cNvPr id="53" name="Ink 52">
                <a:extLst>
                  <a:ext uri="{FF2B5EF4-FFF2-40B4-BE49-F238E27FC236}">
                    <a16:creationId xmlns:a16="http://schemas.microsoft.com/office/drawing/2014/main" id="{95F982DA-9830-13B3-7BC6-C427CA5630DE}"/>
                  </a:ext>
                </a:extLst>
              </p:cNvPr>
              <p:cNvPicPr/>
              <p:nvPr/>
            </p:nvPicPr>
            <p:blipFill>
              <a:blip r:embed="rId63"/>
              <a:stretch>
                <a:fillRect/>
              </a:stretch>
            </p:blipFill>
            <p:spPr>
              <a:xfrm>
                <a:off x="2762472" y="5922181"/>
                <a:ext cx="54000" cy="16097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4" name="Ink 53">
                <a:extLst>
                  <a:ext uri="{FF2B5EF4-FFF2-40B4-BE49-F238E27FC236}">
                    <a16:creationId xmlns:a16="http://schemas.microsoft.com/office/drawing/2014/main" id="{E03690D1-7713-C485-26B7-661A96628DFC}"/>
                  </a:ext>
                </a:extLst>
              </p14:cNvPr>
              <p14:cNvContentPartPr/>
              <p14:nvPr/>
            </p14:nvContentPartPr>
            <p14:xfrm>
              <a:off x="2796222" y="6001498"/>
              <a:ext cx="270" cy="106110"/>
            </p14:xfrm>
          </p:contentPart>
        </mc:Choice>
        <mc:Fallback>
          <p:pic>
            <p:nvPicPr>
              <p:cNvPr id="54" name="Ink 53">
                <a:extLst>
                  <a:ext uri="{FF2B5EF4-FFF2-40B4-BE49-F238E27FC236}">
                    <a16:creationId xmlns:a16="http://schemas.microsoft.com/office/drawing/2014/main" id="{E03690D1-7713-C485-26B7-661A96628DFC}"/>
                  </a:ext>
                </a:extLst>
              </p:cNvPr>
              <p:cNvPicPr/>
              <p:nvPr/>
            </p:nvPicPr>
            <p:blipFill>
              <a:blip r:embed="rId53"/>
              <a:stretch>
                <a:fillRect/>
              </a:stretch>
            </p:blipFill>
            <p:spPr>
              <a:xfrm>
                <a:off x="2769222" y="5929559"/>
                <a:ext cx="54000" cy="249628"/>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55" name="Ink 54">
                <a:extLst>
                  <a:ext uri="{FF2B5EF4-FFF2-40B4-BE49-F238E27FC236}">
                    <a16:creationId xmlns:a16="http://schemas.microsoft.com/office/drawing/2014/main" id="{FA847A31-FCE5-DE33-34E8-9444DFCE6DFB}"/>
                  </a:ext>
                </a:extLst>
              </p14:cNvPr>
              <p14:cNvContentPartPr/>
              <p14:nvPr/>
            </p14:nvContentPartPr>
            <p14:xfrm>
              <a:off x="2842392" y="6008248"/>
              <a:ext cx="7290" cy="112320"/>
            </p14:xfrm>
          </p:contentPart>
        </mc:Choice>
        <mc:Fallback>
          <p:pic>
            <p:nvPicPr>
              <p:cNvPr id="55" name="Ink 54">
                <a:extLst>
                  <a:ext uri="{FF2B5EF4-FFF2-40B4-BE49-F238E27FC236}">
                    <a16:creationId xmlns:a16="http://schemas.microsoft.com/office/drawing/2014/main" id="{FA847A31-FCE5-DE33-34E8-9444DFCE6DFB}"/>
                  </a:ext>
                </a:extLst>
              </p:cNvPr>
              <p:cNvPicPr/>
              <p:nvPr/>
            </p:nvPicPr>
            <p:blipFill>
              <a:blip r:embed="rId66"/>
              <a:stretch>
                <a:fillRect/>
              </a:stretch>
            </p:blipFill>
            <p:spPr>
              <a:xfrm>
                <a:off x="2807678" y="5936248"/>
                <a:ext cx="76371" cy="25596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56" name="Ink 55">
                <a:extLst>
                  <a:ext uri="{FF2B5EF4-FFF2-40B4-BE49-F238E27FC236}">
                    <a16:creationId xmlns:a16="http://schemas.microsoft.com/office/drawing/2014/main" id="{6E75E0CD-D9AB-00DC-1E0D-738654BE9D6D}"/>
                  </a:ext>
                </a:extLst>
              </p14:cNvPr>
              <p14:cNvContentPartPr/>
              <p14:nvPr/>
            </p14:nvContentPartPr>
            <p14:xfrm>
              <a:off x="2895582" y="6034708"/>
              <a:ext cx="6210" cy="107460"/>
            </p14:xfrm>
          </p:contentPart>
        </mc:Choice>
        <mc:Fallback>
          <p:pic>
            <p:nvPicPr>
              <p:cNvPr id="56" name="Ink 55">
                <a:extLst>
                  <a:ext uri="{FF2B5EF4-FFF2-40B4-BE49-F238E27FC236}">
                    <a16:creationId xmlns:a16="http://schemas.microsoft.com/office/drawing/2014/main" id="{6E75E0CD-D9AB-00DC-1E0D-738654BE9D6D}"/>
                  </a:ext>
                </a:extLst>
              </p:cNvPr>
              <p:cNvPicPr/>
              <p:nvPr/>
            </p:nvPicPr>
            <p:blipFill>
              <a:blip r:embed="rId68"/>
              <a:stretch>
                <a:fillRect/>
              </a:stretch>
            </p:blipFill>
            <p:spPr>
              <a:xfrm>
                <a:off x="2861082" y="5962828"/>
                <a:ext cx="74865" cy="25086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57" name="Ink 56">
                <a:extLst>
                  <a:ext uri="{FF2B5EF4-FFF2-40B4-BE49-F238E27FC236}">
                    <a16:creationId xmlns:a16="http://schemas.microsoft.com/office/drawing/2014/main" id="{D2CA4065-A3D6-8C2B-478F-747C83FDE5B1}"/>
                  </a:ext>
                </a:extLst>
              </p14:cNvPr>
              <p14:cNvContentPartPr/>
              <p14:nvPr/>
            </p14:nvContentPartPr>
            <p14:xfrm>
              <a:off x="3122112" y="6387868"/>
              <a:ext cx="13770" cy="112590"/>
            </p14:xfrm>
          </p:contentPart>
        </mc:Choice>
        <mc:Fallback>
          <p:pic>
            <p:nvPicPr>
              <p:cNvPr id="57" name="Ink 56">
                <a:extLst>
                  <a:ext uri="{FF2B5EF4-FFF2-40B4-BE49-F238E27FC236}">
                    <a16:creationId xmlns:a16="http://schemas.microsoft.com/office/drawing/2014/main" id="{D2CA4065-A3D6-8C2B-478F-747C83FDE5B1}"/>
                  </a:ext>
                </a:extLst>
              </p:cNvPr>
              <p:cNvPicPr/>
              <p:nvPr/>
            </p:nvPicPr>
            <p:blipFill>
              <a:blip r:embed="rId70"/>
              <a:stretch>
                <a:fillRect/>
              </a:stretch>
            </p:blipFill>
            <p:spPr>
              <a:xfrm>
                <a:off x="3086804" y="6315926"/>
                <a:ext cx="84032" cy="256115"/>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8" name="Ink 57">
                <a:extLst>
                  <a:ext uri="{FF2B5EF4-FFF2-40B4-BE49-F238E27FC236}">
                    <a16:creationId xmlns:a16="http://schemas.microsoft.com/office/drawing/2014/main" id="{24EC4EE2-BF2A-3DFF-890B-F94B34493F5B}"/>
                  </a:ext>
                </a:extLst>
              </p14:cNvPr>
              <p14:cNvContentPartPr/>
              <p14:nvPr/>
            </p14:nvContentPartPr>
            <p14:xfrm>
              <a:off x="3082152" y="6427558"/>
              <a:ext cx="7290" cy="86130"/>
            </p14:xfrm>
          </p:contentPart>
        </mc:Choice>
        <mc:Fallback>
          <p:pic>
            <p:nvPicPr>
              <p:cNvPr id="58" name="Ink 57">
                <a:extLst>
                  <a:ext uri="{FF2B5EF4-FFF2-40B4-BE49-F238E27FC236}">
                    <a16:creationId xmlns:a16="http://schemas.microsoft.com/office/drawing/2014/main" id="{24EC4EE2-BF2A-3DFF-890B-F94B34493F5B}"/>
                  </a:ext>
                </a:extLst>
              </p:cNvPr>
              <p:cNvPicPr/>
              <p:nvPr/>
            </p:nvPicPr>
            <p:blipFill>
              <a:blip r:embed="rId72"/>
              <a:stretch>
                <a:fillRect/>
              </a:stretch>
            </p:blipFill>
            <p:spPr>
              <a:xfrm>
                <a:off x="3047438" y="6355783"/>
                <a:ext cx="76371" cy="229321"/>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9" name="Ink 58">
                <a:extLst>
                  <a:ext uri="{FF2B5EF4-FFF2-40B4-BE49-F238E27FC236}">
                    <a16:creationId xmlns:a16="http://schemas.microsoft.com/office/drawing/2014/main" id="{751C2C4F-1A78-9711-453F-9D660197DF9C}"/>
                  </a:ext>
                </a:extLst>
              </p14:cNvPr>
              <p14:cNvContentPartPr/>
              <p14:nvPr/>
            </p14:nvContentPartPr>
            <p14:xfrm>
              <a:off x="3015732" y="6434308"/>
              <a:ext cx="7020" cy="79110"/>
            </p14:xfrm>
          </p:contentPart>
        </mc:Choice>
        <mc:Fallback>
          <p:pic>
            <p:nvPicPr>
              <p:cNvPr id="59" name="Ink 58">
                <a:extLst>
                  <a:ext uri="{FF2B5EF4-FFF2-40B4-BE49-F238E27FC236}">
                    <a16:creationId xmlns:a16="http://schemas.microsoft.com/office/drawing/2014/main" id="{751C2C4F-1A78-9711-453F-9D660197DF9C}"/>
                  </a:ext>
                </a:extLst>
              </p:cNvPr>
              <p:cNvPicPr/>
              <p:nvPr/>
            </p:nvPicPr>
            <p:blipFill>
              <a:blip r:embed="rId74"/>
              <a:stretch>
                <a:fillRect/>
              </a:stretch>
            </p:blipFill>
            <p:spPr>
              <a:xfrm>
                <a:off x="2980632" y="6362390"/>
                <a:ext cx="76869" cy="222587"/>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60" name="Ink 59">
                <a:extLst>
                  <a:ext uri="{FF2B5EF4-FFF2-40B4-BE49-F238E27FC236}">
                    <a16:creationId xmlns:a16="http://schemas.microsoft.com/office/drawing/2014/main" id="{955A42DD-EDEE-B474-41EE-C93E7E16A139}"/>
                  </a:ext>
                </a:extLst>
              </p14:cNvPr>
              <p14:cNvContentPartPr/>
              <p14:nvPr/>
            </p14:nvContentPartPr>
            <p14:xfrm>
              <a:off x="2951472" y="6454288"/>
              <a:ext cx="24840" cy="68310"/>
            </p14:xfrm>
          </p:contentPart>
        </mc:Choice>
        <mc:Fallback>
          <p:pic>
            <p:nvPicPr>
              <p:cNvPr id="60" name="Ink 59">
                <a:extLst>
                  <a:ext uri="{FF2B5EF4-FFF2-40B4-BE49-F238E27FC236}">
                    <a16:creationId xmlns:a16="http://schemas.microsoft.com/office/drawing/2014/main" id="{955A42DD-EDEE-B474-41EE-C93E7E16A139}"/>
                  </a:ext>
                </a:extLst>
              </p:cNvPr>
              <p:cNvPicPr/>
              <p:nvPr/>
            </p:nvPicPr>
            <p:blipFill>
              <a:blip r:embed="rId76"/>
              <a:stretch>
                <a:fillRect/>
              </a:stretch>
            </p:blipFill>
            <p:spPr>
              <a:xfrm>
                <a:off x="2915472" y="6382383"/>
                <a:ext cx="96480" cy="211761"/>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61" name="Ink 60">
                <a:extLst>
                  <a:ext uri="{FF2B5EF4-FFF2-40B4-BE49-F238E27FC236}">
                    <a16:creationId xmlns:a16="http://schemas.microsoft.com/office/drawing/2014/main" id="{F0B7BD22-4D97-1C89-C98B-782C18D9C8DD}"/>
                  </a:ext>
                </a:extLst>
              </p14:cNvPr>
              <p14:cNvContentPartPr/>
              <p14:nvPr/>
            </p14:nvContentPartPr>
            <p14:xfrm>
              <a:off x="2889372" y="6474538"/>
              <a:ext cx="270" cy="45360"/>
            </p14:xfrm>
          </p:contentPart>
        </mc:Choice>
        <mc:Fallback>
          <p:pic>
            <p:nvPicPr>
              <p:cNvPr id="61" name="Ink 60">
                <a:extLst>
                  <a:ext uri="{FF2B5EF4-FFF2-40B4-BE49-F238E27FC236}">
                    <a16:creationId xmlns:a16="http://schemas.microsoft.com/office/drawing/2014/main" id="{F0B7BD22-4D97-1C89-C98B-782C18D9C8DD}"/>
                  </a:ext>
                </a:extLst>
              </p:cNvPr>
              <p:cNvPicPr/>
              <p:nvPr/>
            </p:nvPicPr>
            <p:blipFill>
              <a:blip r:embed="rId78"/>
              <a:stretch>
                <a:fillRect/>
              </a:stretch>
            </p:blipFill>
            <p:spPr>
              <a:xfrm>
                <a:off x="2862372" y="6402538"/>
                <a:ext cx="54000" cy="18900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62" name="Ink 61">
                <a:extLst>
                  <a:ext uri="{FF2B5EF4-FFF2-40B4-BE49-F238E27FC236}">
                    <a16:creationId xmlns:a16="http://schemas.microsoft.com/office/drawing/2014/main" id="{BE6ABECD-FED0-644D-2F7A-5DC749EC02EB}"/>
                  </a:ext>
                </a:extLst>
              </p14:cNvPr>
              <p14:cNvContentPartPr/>
              <p14:nvPr/>
            </p14:nvContentPartPr>
            <p14:xfrm>
              <a:off x="2816472" y="6481018"/>
              <a:ext cx="19980" cy="52110"/>
            </p14:xfrm>
          </p:contentPart>
        </mc:Choice>
        <mc:Fallback>
          <p:pic>
            <p:nvPicPr>
              <p:cNvPr id="62" name="Ink 61">
                <a:extLst>
                  <a:ext uri="{FF2B5EF4-FFF2-40B4-BE49-F238E27FC236}">
                    <a16:creationId xmlns:a16="http://schemas.microsoft.com/office/drawing/2014/main" id="{BE6ABECD-FED0-644D-2F7A-5DC749EC02EB}"/>
                  </a:ext>
                </a:extLst>
              </p:cNvPr>
              <p:cNvPicPr/>
              <p:nvPr/>
            </p:nvPicPr>
            <p:blipFill>
              <a:blip r:embed="rId80"/>
              <a:stretch>
                <a:fillRect/>
              </a:stretch>
            </p:blipFill>
            <p:spPr>
              <a:xfrm>
                <a:off x="2780793" y="6409634"/>
                <a:ext cx="90980" cy="19452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63" name="Ink 62">
                <a:extLst>
                  <a:ext uri="{FF2B5EF4-FFF2-40B4-BE49-F238E27FC236}">
                    <a16:creationId xmlns:a16="http://schemas.microsoft.com/office/drawing/2014/main" id="{798619C8-7D99-A400-BF2C-22771303B9BB}"/>
                  </a:ext>
                </a:extLst>
              </p14:cNvPr>
              <p14:cNvContentPartPr/>
              <p14:nvPr/>
            </p14:nvContentPartPr>
            <p14:xfrm>
              <a:off x="2936082" y="6041458"/>
              <a:ext cx="270" cy="126090"/>
            </p14:xfrm>
          </p:contentPart>
        </mc:Choice>
        <mc:Fallback>
          <p:pic>
            <p:nvPicPr>
              <p:cNvPr id="63" name="Ink 62">
                <a:extLst>
                  <a:ext uri="{FF2B5EF4-FFF2-40B4-BE49-F238E27FC236}">
                    <a16:creationId xmlns:a16="http://schemas.microsoft.com/office/drawing/2014/main" id="{798619C8-7D99-A400-BF2C-22771303B9BB}"/>
                  </a:ext>
                </a:extLst>
              </p:cNvPr>
              <p:cNvPicPr/>
              <p:nvPr/>
            </p:nvPicPr>
            <p:blipFill>
              <a:blip r:embed="rId82"/>
              <a:stretch>
                <a:fillRect/>
              </a:stretch>
            </p:blipFill>
            <p:spPr>
              <a:xfrm>
                <a:off x="2909082" y="5969407"/>
                <a:ext cx="54000" cy="269833"/>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64" name="Ink 63">
                <a:extLst>
                  <a:ext uri="{FF2B5EF4-FFF2-40B4-BE49-F238E27FC236}">
                    <a16:creationId xmlns:a16="http://schemas.microsoft.com/office/drawing/2014/main" id="{9ADF555F-8233-050E-6869-79869333F242}"/>
                  </a:ext>
                </a:extLst>
              </p14:cNvPr>
              <p14:cNvContentPartPr/>
              <p14:nvPr/>
            </p14:nvContentPartPr>
            <p14:xfrm>
              <a:off x="2889102" y="5149108"/>
              <a:ext cx="20250" cy="99360"/>
            </p14:xfrm>
          </p:contentPart>
        </mc:Choice>
        <mc:Fallback>
          <p:pic>
            <p:nvPicPr>
              <p:cNvPr id="64" name="Ink 63">
                <a:extLst>
                  <a:ext uri="{FF2B5EF4-FFF2-40B4-BE49-F238E27FC236}">
                    <a16:creationId xmlns:a16="http://schemas.microsoft.com/office/drawing/2014/main" id="{9ADF555F-8233-050E-6869-79869333F242}"/>
                  </a:ext>
                </a:extLst>
              </p:cNvPr>
              <p:cNvPicPr/>
              <p:nvPr/>
            </p:nvPicPr>
            <p:blipFill>
              <a:blip r:embed="rId84"/>
              <a:stretch>
                <a:fillRect/>
              </a:stretch>
            </p:blipFill>
            <p:spPr>
              <a:xfrm>
                <a:off x="2853576" y="5077108"/>
                <a:ext cx="90947" cy="24300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65" name="Ink 64">
                <a:extLst>
                  <a:ext uri="{FF2B5EF4-FFF2-40B4-BE49-F238E27FC236}">
                    <a16:creationId xmlns:a16="http://schemas.microsoft.com/office/drawing/2014/main" id="{401FD723-B290-5D5A-09EE-FC446CF418F5}"/>
                  </a:ext>
                </a:extLst>
              </p14:cNvPr>
              <p14:cNvContentPartPr/>
              <p14:nvPr/>
            </p14:nvContentPartPr>
            <p14:xfrm>
              <a:off x="2888562" y="5162608"/>
              <a:ext cx="7560" cy="139320"/>
            </p14:xfrm>
          </p:contentPart>
        </mc:Choice>
        <mc:Fallback>
          <p:pic>
            <p:nvPicPr>
              <p:cNvPr id="65" name="Ink 64">
                <a:extLst>
                  <a:ext uri="{FF2B5EF4-FFF2-40B4-BE49-F238E27FC236}">
                    <a16:creationId xmlns:a16="http://schemas.microsoft.com/office/drawing/2014/main" id="{401FD723-B290-5D5A-09EE-FC446CF418F5}"/>
                  </a:ext>
                </a:extLst>
              </p:cNvPr>
              <p:cNvPicPr/>
              <p:nvPr/>
            </p:nvPicPr>
            <p:blipFill>
              <a:blip r:embed="rId86"/>
              <a:stretch>
                <a:fillRect/>
              </a:stretch>
            </p:blipFill>
            <p:spPr>
              <a:xfrm>
                <a:off x="2852562" y="5090794"/>
                <a:ext cx="79200" cy="28259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6" name="Ink 65">
                <a:extLst>
                  <a:ext uri="{FF2B5EF4-FFF2-40B4-BE49-F238E27FC236}">
                    <a16:creationId xmlns:a16="http://schemas.microsoft.com/office/drawing/2014/main" id="{1892FFA7-4121-F140-B68A-CD9E5DF7EF04}"/>
                  </a:ext>
                </a:extLst>
              </p14:cNvPr>
              <p14:cNvContentPartPr/>
              <p14:nvPr/>
            </p14:nvContentPartPr>
            <p14:xfrm>
              <a:off x="2856162" y="5229298"/>
              <a:ext cx="7020" cy="52380"/>
            </p14:xfrm>
          </p:contentPart>
        </mc:Choice>
        <mc:Fallback>
          <p:pic>
            <p:nvPicPr>
              <p:cNvPr id="66" name="Ink 65">
                <a:extLst>
                  <a:ext uri="{FF2B5EF4-FFF2-40B4-BE49-F238E27FC236}">
                    <a16:creationId xmlns:a16="http://schemas.microsoft.com/office/drawing/2014/main" id="{1892FFA7-4121-F140-B68A-CD9E5DF7EF04}"/>
                  </a:ext>
                </a:extLst>
              </p:cNvPr>
              <p:cNvPicPr/>
              <p:nvPr/>
            </p:nvPicPr>
            <p:blipFill>
              <a:blip r:embed="rId88"/>
              <a:stretch>
                <a:fillRect/>
              </a:stretch>
            </p:blipFill>
            <p:spPr>
              <a:xfrm>
                <a:off x="2821062" y="5158033"/>
                <a:ext cx="76869" cy="194554"/>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67" name="Ink 66">
                <a:extLst>
                  <a:ext uri="{FF2B5EF4-FFF2-40B4-BE49-F238E27FC236}">
                    <a16:creationId xmlns:a16="http://schemas.microsoft.com/office/drawing/2014/main" id="{2AF1AEF5-1514-031A-D029-08FA9711902A}"/>
                  </a:ext>
                </a:extLst>
              </p14:cNvPr>
              <p14:cNvContentPartPr/>
              <p14:nvPr/>
            </p14:nvContentPartPr>
            <p14:xfrm>
              <a:off x="2805132" y="5182588"/>
              <a:ext cx="24840" cy="82080"/>
            </p14:xfrm>
          </p:contentPart>
        </mc:Choice>
        <mc:Fallback>
          <p:pic>
            <p:nvPicPr>
              <p:cNvPr id="67" name="Ink 66">
                <a:extLst>
                  <a:ext uri="{FF2B5EF4-FFF2-40B4-BE49-F238E27FC236}">
                    <a16:creationId xmlns:a16="http://schemas.microsoft.com/office/drawing/2014/main" id="{2AF1AEF5-1514-031A-D029-08FA9711902A}"/>
                  </a:ext>
                </a:extLst>
              </p:cNvPr>
              <p:cNvPicPr/>
              <p:nvPr/>
            </p:nvPicPr>
            <p:blipFill>
              <a:blip r:embed="rId90"/>
              <a:stretch>
                <a:fillRect/>
              </a:stretch>
            </p:blipFill>
            <p:spPr>
              <a:xfrm>
                <a:off x="2769132" y="5110588"/>
                <a:ext cx="96480" cy="22572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8" name="Ink 67">
                <a:extLst>
                  <a:ext uri="{FF2B5EF4-FFF2-40B4-BE49-F238E27FC236}">
                    <a16:creationId xmlns:a16="http://schemas.microsoft.com/office/drawing/2014/main" id="{BFA80591-0886-2259-7D67-C9B8DEC930BE}"/>
                  </a:ext>
                </a:extLst>
              </p14:cNvPr>
              <p14:cNvContentPartPr/>
              <p14:nvPr/>
            </p14:nvContentPartPr>
            <p14:xfrm>
              <a:off x="2755722" y="5136148"/>
              <a:ext cx="14040" cy="79380"/>
            </p14:xfrm>
          </p:contentPart>
        </mc:Choice>
        <mc:Fallback>
          <p:pic>
            <p:nvPicPr>
              <p:cNvPr id="68" name="Ink 67">
                <a:extLst>
                  <a:ext uri="{FF2B5EF4-FFF2-40B4-BE49-F238E27FC236}">
                    <a16:creationId xmlns:a16="http://schemas.microsoft.com/office/drawing/2014/main" id="{BFA80591-0886-2259-7D67-C9B8DEC930BE}"/>
                  </a:ext>
                </a:extLst>
              </p:cNvPr>
              <p:cNvPicPr/>
              <p:nvPr/>
            </p:nvPicPr>
            <p:blipFill>
              <a:blip r:embed="rId92"/>
              <a:stretch>
                <a:fillRect/>
              </a:stretch>
            </p:blipFill>
            <p:spPr>
              <a:xfrm>
                <a:off x="2719722" y="5063984"/>
                <a:ext cx="85680" cy="223346"/>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69" name="Ink 68">
                <a:extLst>
                  <a:ext uri="{FF2B5EF4-FFF2-40B4-BE49-F238E27FC236}">
                    <a16:creationId xmlns:a16="http://schemas.microsoft.com/office/drawing/2014/main" id="{43C9B56E-39F7-E74C-AEC6-7D5DB1EA5CD2}"/>
                  </a:ext>
                </a:extLst>
              </p14:cNvPr>
              <p14:cNvContentPartPr/>
              <p14:nvPr/>
            </p14:nvContentPartPr>
            <p14:xfrm>
              <a:off x="3102672" y="5608648"/>
              <a:ext cx="270" cy="106110"/>
            </p14:xfrm>
          </p:contentPart>
        </mc:Choice>
        <mc:Fallback>
          <p:pic>
            <p:nvPicPr>
              <p:cNvPr id="69" name="Ink 68">
                <a:extLst>
                  <a:ext uri="{FF2B5EF4-FFF2-40B4-BE49-F238E27FC236}">
                    <a16:creationId xmlns:a16="http://schemas.microsoft.com/office/drawing/2014/main" id="{43C9B56E-39F7-E74C-AEC6-7D5DB1EA5CD2}"/>
                  </a:ext>
                </a:extLst>
              </p:cNvPr>
              <p:cNvPicPr/>
              <p:nvPr/>
            </p:nvPicPr>
            <p:blipFill>
              <a:blip r:embed="rId53"/>
              <a:stretch>
                <a:fillRect/>
              </a:stretch>
            </p:blipFill>
            <p:spPr>
              <a:xfrm>
                <a:off x="3075672" y="5536709"/>
                <a:ext cx="54000" cy="249628"/>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70" name="Ink 69">
                <a:extLst>
                  <a:ext uri="{FF2B5EF4-FFF2-40B4-BE49-F238E27FC236}">
                    <a16:creationId xmlns:a16="http://schemas.microsoft.com/office/drawing/2014/main" id="{9B4BC8E1-4073-C956-AD6A-A3825A56C654}"/>
                  </a:ext>
                </a:extLst>
              </p14:cNvPr>
              <p14:cNvContentPartPr/>
              <p14:nvPr/>
            </p14:nvContentPartPr>
            <p14:xfrm>
              <a:off x="3169092" y="5595418"/>
              <a:ext cx="13770" cy="99360"/>
            </p14:xfrm>
          </p:contentPart>
        </mc:Choice>
        <mc:Fallback>
          <p:pic>
            <p:nvPicPr>
              <p:cNvPr id="70" name="Ink 69">
                <a:extLst>
                  <a:ext uri="{FF2B5EF4-FFF2-40B4-BE49-F238E27FC236}">
                    <a16:creationId xmlns:a16="http://schemas.microsoft.com/office/drawing/2014/main" id="{9B4BC8E1-4073-C956-AD6A-A3825A56C654}"/>
                  </a:ext>
                </a:extLst>
              </p:cNvPr>
              <p:cNvPicPr/>
              <p:nvPr/>
            </p:nvPicPr>
            <p:blipFill>
              <a:blip r:embed="rId95"/>
              <a:stretch>
                <a:fillRect/>
              </a:stretch>
            </p:blipFill>
            <p:spPr>
              <a:xfrm>
                <a:off x="3133784" y="5523418"/>
                <a:ext cx="84032" cy="2430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71" name="Ink 70">
                <a:extLst>
                  <a:ext uri="{FF2B5EF4-FFF2-40B4-BE49-F238E27FC236}">
                    <a16:creationId xmlns:a16="http://schemas.microsoft.com/office/drawing/2014/main" id="{6CA9786E-A4F0-FA67-4A20-2B160EA6FB46}"/>
                  </a:ext>
                </a:extLst>
              </p14:cNvPr>
              <p14:cNvContentPartPr/>
              <p14:nvPr/>
            </p14:nvContentPartPr>
            <p14:xfrm>
              <a:off x="3249012" y="5555458"/>
              <a:ext cx="270" cy="132840"/>
            </p14:xfrm>
          </p:contentPart>
        </mc:Choice>
        <mc:Fallback>
          <p:pic>
            <p:nvPicPr>
              <p:cNvPr id="71" name="Ink 70">
                <a:extLst>
                  <a:ext uri="{FF2B5EF4-FFF2-40B4-BE49-F238E27FC236}">
                    <a16:creationId xmlns:a16="http://schemas.microsoft.com/office/drawing/2014/main" id="{6CA9786E-A4F0-FA67-4A20-2B160EA6FB46}"/>
                  </a:ext>
                </a:extLst>
              </p:cNvPr>
              <p:cNvPicPr/>
              <p:nvPr/>
            </p:nvPicPr>
            <p:blipFill>
              <a:blip r:embed="rId97"/>
              <a:stretch>
                <a:fillRect/>
              </a:stretch>
            </p:blipFill>
            <p:spPr>
              <a:xfrm>
                <a:off x="3222012" y="5483458"/>
                <a:ext cx="54000" cy="276480"/>
              </a:xfrm>
              <a:prstGeom prst="rect">
                <a:avLst/>
              </a:prstGeom>
            </p:spPr>
          </p:pic>
        </mc:Fallback>
      </mc:AlternateContent>
    </p:spTree>
    <p:extLst>
      <p:ext uri="{BB962C8B-B14F-4D97-AF65-F5344CB8AC3E}">
        <p14:creationId xmlns:p14="http://schemas.microsoft.com/office/powerpoint/2010/main" val="884115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342900" y="3943352"/>
            <a:ext cx="6172200" cy="777479"/>
          </a:xfrm>
          <a:prstGeom prst="rect">
            <a:avLst/>
          </a:prstGeom>
          <a:noFill/>
          <a:ln>
            <a:noFill/>
          </a:ln>
        </p:spPr>
        <p:txBody>
          <a:bodyPr spcFirstLastPara="1" wrap="square" lIns="68569" tIns="34275" rIns="68569" bIns="34275" anchor="ctr" anchorCtr="0">
            <a:noAutofit/>
          </a:bodyPr>
          <a:lstStyle/>
          <a:p>
            <a:r>
              <a:rPr lang="en-US" sz="4500" b="1" dirty="0"/>
              <a:t>Dizziness and Vertigo Consensus Definitions</a:t>
            </a:r>
            <a:endParaRPr sz="4500" b="1" dirty="0"/>
          </a:p>
        </p:txBody>
      </p:sp>
    </p:spTree>
    <p:extLst>
      <p:ext uri="{BB962C8B-B14F-4D97-AF65-F5344CB8AC3E}">
        <p14:creationId xmlns:p14="http://schemas.microsoft.com/office/powerpoint/2010/main" val="2410947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42900" y="1543051"/>
            <a:ext cx="6172200" cy="857250"/>
          </a:xfrm>
        </p:spPr>
        <p:txBody>
          <a:bodyPr/>
          <a:lstStyle/>
          <a:p>
            <a:r>
              <a:rPr lang="en-US" altLang="en-US" b="1" dirty="0"/>
              <a:t>Dizziness and Vertigo Definitions</a:t>
            </a:r>
          </a:p>
        </p:txBody>
      </p:sp>
      <p:sp>
        <p:nvSpPr>
          <p:cNvPr id="103427" name="Rectangle 3"/>
          <p:cNvSpPr>
            <a:spLocks noGrp="1" noChangeArrowheads="1"/>
          </p:cNvSpPr>
          <p:nvPr>
            <p:ph idx="1"/>
          </p:nvPr>
        </p:nvSpPr>
        <p:spPr>
          <a:xfrm>
            <a:off x="123825" y="2736730"/>
            <a:ext cx="6610350" cy="1543050"/>
          </a:xfrm>
        </p:spPr>
        <p:txBody>
          <a:bodyPr/>
          <a:lstStyle/>
          <a:p>
            <a:pPr marL="85721" indent="0">
              <a:buNone/>
            </a:pPr>
            <a:r>
              <a:rPr lang="en-US" altLang="en-US" b="1" dirty="0"/>
              <a:t>How have dizziness/vertigo terms been specified?</a:t>
            </a:r>
          </a:p>
          <a:p>
            <a:pPr marL="85721" indent="0">
              <a:buNone/>
            </a:pPr>
            <a:endParaRPr lang="en-US" altLang="en-US" sz="750" b="1" dirty="0"/>
          </a:p>
          <a:p>
            <a:pPr marL="85721" indent="0" algn="ctr">
              <a:buNone/>
            </a:pPr>
            <a:r>
              <a:rPr lang="en-US" altLang="en-US" sz="2100" b="1" dirty="0"/>
              <a:t>USING THE PHYSICAL EXAMINATION TO DIAGNOSE PATIENTS WITH ACUTE DIZZINESS AND VERTIGO</a:t>
            </a:r>
          </a:p>
          <a:p>
            <a:pPr marL="85721" indent="0">
              <a:buNone/>
            </a:pPr>
            <a:endParaRPr lang="en-US" altLang="en-US" sz="750" b="1" dirty="0"/>
          </a:p>
          <a:p>
            <a:r>
              <a:rPr lang="en-US" altLang="en-US" sz="2100" b="1" dirty="0"/>
              <a:t>Jonathan A. Edlow, MD*</a:t>
            </a:r>
          </a:p>
          <a:p>
            <a:r>
              <a:rPr lang="en-US" altLang="en-US" sz="2100" b="1" dirty="0"/>
              <a:t>David Newman-</a:t>
            </a:r>
            <a:r>
              <a:rPr lang="en-US" altLang="en-US" sz="2100" b="1" dirty="0" err="1"/>
              <a:t>Toker</a:t>
            </a:r>
            <a:r>
              <a:rPr lang="en-US" altLang="en-US" sz="2100" b="1" dirty="0"/>
              <a:t>, MD, PHD†</a:t>
            </a:r>
          </a:p>
        </p:txBody>
      </p:sp>
      <p:cxnSp>
        <p:nvCxnSpPr>
          <p:cNvPr id="6" name="Straight Connector 5"/>
          <p:cNvCxnSpPr/>
          <p:nvPr/>
        </p:nvCxnSpPr>
        <p:spPr>
          <a:xfrm>
            <a:off x="697302" y="2650826"/>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A843CA-0509-66E1-FB4A-8587D83E84D5}"/>
              </a:ext>
            </a:extLst>
          </p:cNvPr>
          <p:cNvPicPr>
            <a:picLocks noChangeAspect="1"/>
          </p:cNvPicPr>
          <p:nvPr/>
        </p:nvPicPr>
        <p:blipFill>
          <a:blip r:embed="rId2"/>
          <a:stretch>
            <a:fillRect/>
          </a:stretch>
        </p:blipFill>
        <p:spPr>
          <a:xfrm>
            <a:off x="563594" y="5827684"/>
            <a:ext cx="3472295" cy="1953166"/>
          </a:xfrm>
          <a:prstGeom prst="rect">
            <a:avLst/>
          </a:prstGeom>
        </p:spPr>
      </p:pic>
    </p:spTree>
    <p:extLst>
      <p:ext uri="{BB962C8B-B14F-4D97-AF65-F5344CB8AC3E}">
        <p14:creationId xmlns:p14="http://schemas.microsoft.com/office/powerpoint/2010/main" val="965590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71450" y="1235375"/>
            <a:ext cx="6589568" cy="857250"/>
          </a:xfrm>
        </p:spPr>
        <p:txBody>
          <a:bodyPr/>
          <a:lstStyle/>
          <a:p>
            <a:r>
              <a:rPr lang="en-US" altLang="en-US" b="1" dirty="0"/>
              <a:t>Presyncope/</a:t>
            </a:r>
            <a:br>
              <a:rPr lang="en-US" altLang="en-US" b="1" dirty="0"/>
            </a:br>
            <a:r>
              <a:rPr lang="en-US" altLang="en-US" b="1" dirty="0"/>
              <a:t>Near Syncope/</a:t>
            </a:r>
            <a:br>
              <a:rPr lang="en-US" altLang="en-US" b="1" dirty="0"/>
            </a:br>
            <a:r>
              <a:rPr lang="en-US" altLang="en-US" b="1" dirty="0"/>
              <a:t>Faintness</a:t>
            </a:r>
          </a:p>
        </p:txBody>
      </p:sp>
      <p:sp>
        <p:nvSpPr>
          <p:cNvPr id="103427" name="Rectangle 3"/>
          <p:cNvSpPr>
            <a:spLocks noGrp="1" noChangeArrowheads="1"/>
          </p:cNvSpPr>
          <p:nvPr>
            <p:ph idx="1"/>
          </p:nvPr>
        </p:nvSpPr>
        <p:spPr>
          <a:xfrm>
            <a:off x="171450" y="3018822"/>
            <a:ext cx="6515100" cy="3416877"/>
          </a:xfrm>
        </p:spPr>
        <p:txBody>
          <a:bodyPr/>
          <a:lstStyle/>
          <a:p>
            <a:pPr marL="85721" indent="0">
              <a:buNone/>
            </a:pPr>
            <a:r>
              <a:rPr lang="en-US" altLang="en-US" sz="2100" b="1" dirty="0"/>
              <a:t>How is presyncope defined by the consensus group?</a:t>
            </a:r>
          </a:p>
          <a:p>
            <a:pPr marL="85721" indent="0">
              <a:buNone/>
            </a:pPr>
            <a:endParaRPr lang="en-US" altLang="en-US" sz="2100" b="1" dirty="0"/>
          </a:p>
          <a:p>
            <a:r>
              <a:rPr lang="en-US" altLang="en-US" sz="2100" b="1" dirty="0">
                <a:highlight>
                  <a:srgbClr val="FFFF00"/>
                </a:highlight>
              </a:rPr>
              <a:t>Presyncope</a:t>
            </a:r>
            <a:r>
              <a:rPr lang="en-US" altLang="en-US" sz="2100" b="1" dirty="0"/>
              <a:t> (also </a:t>
            </a:r>
            <a:r>
              <a:rPr lang="en-US" altLang="en-US" sz="2100" b="1" i="1" dirty="0"/>
              <a:t>near syncope or </a:t>
            </a:r>
            <a:r>
              <a:rPr lang="en-US" altLang="en-US" sz="2100" b="1" i="1" dirty="0">
                <a:highlight>
                  <a:srgbClr val="FFFF00"/>
                </a:highlight>
              </a:rPr>
              <a:t>faintness</a:t>
            </a:r>
            <a:r>
              <a:rPr lang="en-US" altLang="en-US" sz="2100" b="1" dirty="0"/>
              <a:t>) is the </a:t>
            </a:r>
            <a:r>
              <a:rPr lang="en-US" altLang="en-US" sz="2100" b="1" i="1" dirty="0"/>
              <a:t>sensation of </a:t>
            </a:r>
            <a:r>
              <a:rPr lang="en-US" altLang="en-US" sz="2100" b="1" i="1" dirty="0">
                <a:highlight>
                  <a:srgbClr val="FFFF00"/>
                </a:highlight>
              </a:rPr>
              <a:t>impending loss of consciousness</a:t>
            </a:r>
            <a:r>
              <a:rPr lang="en-US" altLang="en-US" sz="2100" b="1" dirty="0"/>
              <a:t>. </a:t>
            </a:r>
          </a:p>
          <a:p>
            <a:pPr marL="85721" indent="0">
              <a:buNone/>
            </a:pPr>
            <a:endParaRPr lang="en-US" altLang="en-US" sz="2100" b="1" dirty="0"/>
          </a:p>
          <a:p>
            <a:r>
              <a:rPr lang="en-US" altLang="en-US" sz="2100" b="1" dirty="0"/>
              <a:t>This sensation may or may not be followed by syncope. </a:t>
            </a:r>
            <a:endParaRPr lang="en-US" altLang="en-US" sz="2100" b="1" i="1" dirty="0"/>
          </a:p>
        </p:txBody>
      </p:sp>
      <p:cxnSp>
        <p:nvCxnSpPr>
          <p:cNvPr id="6" name="Straight Connector 5"/>
          <p:cNvCxnSpPr/>
          <p:nvPr/>
        </p:nvCxnSpPr>
        <p:spPr>
          <a:xfrm>
            <a:off x="438509" y="2794598"/>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AF79E90-5151-F7C3-1435-C548CEBA5475}"/>
              </a:ext>
            </a:extLst>
          </p:cNvPr>
          <p:cNvSpPr txBox="1"/>
          <p:nvPr/>
        </p:nvSpPr>
        <p:spPr>
          <a:xfrm>
            <a:off x="2044441" y="5634970"/>
            <a:ext cx="3425671" cy="553998"/>
          </a:xfrm>
          <a:prstGeom prst="rect">
            <a:avLst/>
          </a:prstGeom>
          <a:noFill/>
        </p:spPr>
        <p:txBody>
          <a:bodyPr wrap="square">
            <a:spAutoFit/>
          </a:bodyPr>
          <a:lstStyle/>
          <a:p>
            <a:pPr defTabSz="685766">
              <a:defRPr/>
            </a:pPr>
            <a:r>
              <a:rPr lang="en-US" sz="600" dirty="0"/>
              <a:t>39. </a:t>
            </a:r>
            <a:r>
              <a:rPr lang="en-US" sz="600" dirty="0" err="1"/>
              <a:t>Bisdorff</a:t>
            </a:r>
            <a:r>
              <a:rPr lang="en-US" sz="600" dirty="0"/>
              <a:t> A, Von </a:t>
            </a:r>
            <a:r>
              <a:rPr lang="en-US" sz="600" dirty="0" err="1"/>
              <a:t>Brevern</a:t>
            </a:r>
            <a:r>
              <a:rPr lang="en-US" sz="600" dirty="0"/>
              <a:t> M, </a:t>
            </a:r>
            <a:r>
              <a:rPr lang="en-US" sz="600" dirty="0" err="1"/>
              <a:t>Lempert</a:t>
            </a:r>
            <a:r>
              <a:rPr lang="en-US" sz="600" dirty="0"/>
              <a:t> T, Newman-</a:t>
            </a:r>
            <a:r>
              <a:rPr lang="en-US" sz="600" dirty="0" err="1"/>
              <a:t>Toker</a:t>
            </a:r>
            <a:r>
              <a:rPr lang="en-US" sz="600" dirty="0"/>
              <a:t> DE. Classification of vestibular symptoms: towards an international classification of vestibular disorders. J </a:t>
            </a:r>
            <a:r>
              <a:rPr lang="en-US" sz="600" dirty="0" err="1"/>
              <a:t>Vestib</a:t>
            </a:r>
            <a:r>
              <a:rPr lang="en-US" sz="600" dirty="0"/>
              <a:t> Res 2009;19:1–13. 40. Task Force for the Diagnosis and Management of Syncope; European Society of Cardiology (ESC); European Heart Rhythm Association (EHRA), et al. Guidelines for the diagnosis and management of syncope (version 2009). </a:t>
            </a:r>
            <a:r>
              <a:rPr lang="en-US" sz="600" dirty="0" err="1"/>
              <a:t>Eur</a:t>
            </a:r>
            <a:r>
              <a:rPr lang="en-US" sz="600" dirty="0"/>
              <a:t> Heart J 2009;30:2631–71.</a:t>
            </a:r>
          </a:p>
        </p:txBody>
      </p:sp>
    </p:spTree>
    <p:extLst>
      <p:ext uri="{BB962C8B-B14F-4D97-AF65-F5344CB8AC3E}">
        <p14:creationId xmlns:p14="http://schemas.microsoft.com/office/powerpoint/2010/main" val="1000051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412989"/>
            <a:ext cx="6172200" cy="857250"/>
          </a:xfrm>
        </p:spPr>
        <p:txBody>
          <a:bodyPr/>
          <a:lstStyle/>
          <a:p>
            <a:r>
              <a:rPr lang="en-US" altLang="en-US" b="1" dirty="0"/>
              <a:t>Syncope</a:t>
            </a:r>
          </a:p>
        </p:txBody>
      </p:sp>
      <p:sp>
        <p:nvSpPr>
          <p:cNvPr id="103427" name="Rectangle 3"/>
          <p:cNvSpPr>
            <a:spLocks noGrp="1" noChangeArrowheads="1"/>
          </p:cNvSpPr>
          <p:nvPr>
            <p:ph idx="1"/>
          </p:nvPr>
        </p:nvSpPr>
        <p:spPr>
          <a:xfrm>
            <a:off x="79899" y="1420156"/>
            <a:ext cx="6698202" cy="3543300"/>
          </a:xfrm>
        </p:spPr>
        <p:txBody>
          <a:bodyPr/>
          <a:lstStyle/>
          <a:p>
            <a:r>
              <a:rPr lang="en-US" altLang="en-US" sz="2100" b="1" dirty="0"/>
              <a:t>How is syncope defined by the consensus group?</a:t>
            </a:r>
          </a:p>
          <a:p>
            <a:pPr marL="85721" indent="0">
              <a:buNone/>
            </a:pPr>
            <a:endParaRPr lang="en-US" altLang="en-US" sz="2100" b="1" dirty="0"/>
          </a:p>
          <a:p>
            <a:r>
              <a:rPr lang="en-US" altLang="en-US" sz="2100" b="1" dirty="0">
                <a:highlight>
                  <a:srgbClr val="FFFF00"/>
                </a:highlight>
              </a:rPr>
              <a:t>Syncope</a:t>
            </a:r>
            <a:r>
              <a:rPr lang="en-US" altLang="en-US" sz="2100" b="1" dirty="0"/>
              <a:t> (</a:t>
            </a:r>
            <a:r>
              <a:rPr lang="en-US" altLang="en-US" sz="2100" b="1" i="1" dirty="0"/>
              <a:t>also </a:t>
            </a:r>
            <a:r>
              <a:rPr lang="en-US" altLang="en-US" sz="2100" b="1" i="1" dirty="0">
                <a:highlight>
                  <a:srgbClr val="FFFF00"/>
                </a:highlight>
              </a:rPr>
              <a:t>faint</a:t>
            </a:r>
            <a:r>
              <a:rPr lang="en-US" altLang="en-US" sz="2100" b="1" dirty="0"/>
              <a:t>) is:</a:t>
            </a:r>
          </a:p>
          <a:p>
            <a:pPr lvl="1"/>
            <a:r>
              <a:rPr lang="en-US" altLang="en-US" b="1" dirty="0"/>
              <a:t> </a:t>
            </a:r>
            <a:r>
              <a:rPr lang="en-US" altLang="en-US" b="1" i="1" dirty="0">
                <a:highlight>
                  <a:srgbClr val="FFFF00"/>
                </a:highlight>
              </a:rPr>
              <a:t>transient loss of consciousnes</a:t>
            </a:r>
            <a:r>
              <a:rPr lang="en-US" altLang="en-US" b="1" i="1" dirty="0"/>
              <a:t>s </a:t>
            </a:r>
          </a:p>
          <a:p>
            <a:pPr lvl="1"/>
            <a:r>
              <a:rPr lang="en-US" altLang="en-US" b="1" i="1" dirty="0"/>
              <a:t>due to transient </a:t>
            </a:r>
            <a:r>
              <a:rPr lang="en-US" altLang="en-US" b="1" i="1" dirty="0">
                <a:highlight>
                  <a:srgbClr val="FFFF00"/>
                </a:highlight>
              </a:rPr>
              <a:t>global cerebral hypoperfusion </a:t>
            </a:r>
          </a:p>
          <a:p>
            <a:pPr lvl="1"/>
            <a:r>
              <a:rPr lang="en-US" altLang="en-US" b="1" i="1" dirty="0"/>
              <a:t>characterized by </a:t>
            </a:r>
            <a:r>
              <a:rPr lang="en-US" altLang="en-US" b="1" i="1" dirty="0">
                <a:highlight>
                  <a:srgbClr val="FFFF00"/>
                </a:highlight>
              </a:rPr>
              <a:t>rapid onset, short duration</a:t>
            </a:r>
            <a:r>
              <a:rPr lang="en-US" altLang="en-US" b="1" i="1" dirty="0"/>
              <a:t>, and </a:t>
            </a:r>
            <a:r>
              <a:rPr lang="en-US" altLang="en-US" b="1" i="1" dirty="0">
                <a:highlight>
                  <a:srgbClr val="FFFF00"/>
                </a:highlight>
              </a:rPr>
              <a:t>spontaneous complete recovery</a:t>
            </a:r>
            <a:r>
              <a:rPr lang="en-US" altLang="en-US" b="1" dirty="0"/>
              <a:t>. </a:t>
            </a:r>
          </a:p>
          <a:p>
            <a:pPr lvl="1"/>
            <a:endParaRPr lang="en-US" altLang="en-US" b="1" dirty="0"/>
          </a:p>
          <a:p>
            <a:r>
              <a:rPr lang="en-US" altLang="en-US" sz="2100" b="1" dirty="0"/>
              <a:t>Syncope usually leads to </a:t>
            </a:r>
            <a:r>
              <a:rPr lang="en-US" altLang="en-US" sz="2100" b="1" i="1" dirty="0">
                <a:highlight>
                  <a:srgbClr val="FFFF00"/>
                </a:highlight>
              </a:rPr>
              <a:t>loss of postural control, falling</a:t>
            </a:r>
            <a:r>
              <a:rPr lang="en-US" altLang="en-US" sz="2100" b="1" i="1" dirty="0"/>
              <a:t>.</a:t>
            </a:r>
          </a:p>
        </p:txBody>
      </p:sp>
      <p:cxnSp>
        <p:nvCxnSpPr>
          <p:cNvPr id="6" name="Straight Connector 5"/>
          <p:cNvCxnSpPr/>
          <p:nvPr/>
        </p:nvCxnSpPr>
        <p:spPr>
          <a:xfrm>
            <a:off x="737558" y="1201588"/>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1D138D1-6EBE-118E-266F-C8626E09BD1A}"/>
              </a:ext>
            </a:extLst>
          </p:cNvPr>
          <p:cNvSpPr txBox="1"/>
          <p:nvPr/>
        </p:nvSpPr>
        <p:spPr>
          <a:xfrm>
            <a:off x="1561361" y="6608620"/>
            <a:ext cx="3429000" cy="553998"/>
          </a:xfrm>
          <a:prstGeom prst="rect">
            <a:avLst/>
          </a:prstGeom>
          <a:noFill/>
        </p:spPr>
        <p:txBody>
          <a:bodyPr wrap="square">
            <a:spAutoFit/>
          </a:bodyPr>
          <a:lstStyle/>
          <a:p>
            <a:pPr defTabSz="685766">
              <a:defRPr/>
            </a:pPr>
            <a:r>
              <a:rPr lang="en-US" sz="600" dirty="0"/>
              <a:t>39. </a:t>
            </a:r>
            <a:r>
              <a:rPr lang="en-US" sz="600" dirty="0" err="1"/>
              <a:t>Bisdorff</a:t>
            </a:r>
            <a:r>
              <a:rPr lang="en-US" sz="600" dirty="0"/>
              <a:t> A, Von </a:t>
            </a:r>
            <a:r>
              <a:rPr lang="en-US" sz="600" dirty="0" err="1"/>
              <a:t>Brevern</a:t>
            </a:r>
            <a:r>
              <a:rPr lang="en-US" sz="600" dirty="0"/>
              <a:t> M, </a:t>
            </a:r>
            <a:r>
              <a:rPr lang="en-US" sz="600" dirty="0" err="1"/>
              <a:t>Lempert</a:t>
            </a:r>
            <a:r>
              <a:rPr lang="en-US" sz="600" dirty="0"/>
              <a:t> T, Newman-</a:t>
            </a:r>
            <a:r>
              <a:rPr lang="en-US" sz="600" dirty="0" err="1"/>
              <a:t>Toker</a:t>
            </a:r>
            <a:r>
              <a:rPr lang="en-US" sz="600" dirty="0"/>
              <a:t> DE. Classification of vestibular symptoms: towards an international classification of vestibular disorders. J </a:t>
            </a:r>
            <a:r>
              <a:rPr lang="en-US" sz="600" dirty="0" err="1"/>
              <a:t>Vestib</a:t>
            </a:r>
            <a:r>
              <a:rPr lang="en-US" sz="600" dirty="0"/>
              <a:t> Res 2009;19:1–13. 40. Task Force for the Diagnosis and Management of Syncope; European Society of Cardiology (ESC); European Heart Rhythm Association (EHRA), et al. Guidelines for the diagnosis and management of syncope (version 2009). </a:t>
            </a:r>
            <a:r>
              <a:rPr lang="en-US" sz="600" dirty="0" err="1"/>
              <a:t>Eur</a:t>
            </a:r>
            <a:r>
              <a:rPr lang="en-US" sz="600" dirty="0"/>
              <a:t> Heart J 2009;30:2631–71.</a:t>
            </a:r>
          </a:p>
        </p:txBody>
      </p:sp>
    </p:spTree>
    <p:extLst>
      <p:ext uri="{BB962C8B-B14F-4D97-AF65-F5344CB8AC3E}">
        <p14:creationId xmlns:p14="http://schemas.microsoft.com/office/powerpoint/2010/main" val="2587377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42900" y="585518"/>
            <a:ext cx="6172200" cy="857250"/>
          </a:xfrm>
        </p:spPr>
        <p:txBody>
          <a:bodyPr/>
          <a:lstStyle/>
          <a:p>
            <a:r>
              <a:rPr lang="en-US" altLang="en-US" b="1" dirty="0"/>
              <a:t>Unsteadiness</a:t>
            </a:r>
          </a:p>
        </p:txBody>
      </p:sp>
      <p:sp>
        <p:nvSpPr>
          <p:cNvPr id="103427" name="Rectangle 3"/>
          <p:cNvSpPr>
            <a:spLocks noGrp="1" noChangeArrowheads="1"/>
          </p:cNvSpPr>
          <p:nvPr>
            <p:ph idx="1"/>
          </p:nvPr>
        </p:nvSpPr>
        <p:spPr>
          <a:xfrm>
            <a:off x="186868" y="1546677"/>
            <a:ext cx="6484264" cy="3543300"/>
          </a:xfrm>
        </p:spPr>
        <p:txBody>
          <a:bodyPr/>
          <a:lstStyle/>
          <a:p>
            <a:r>
              <a:rPr lang="en-US" altLang="en-US" sz="2100" b="1" dirty="0"/>
              <a:t>How is unsteadiness defined by the consensus group?</a:t>
            </a:r>
          </a:p>
          <a:p>
            <a:pPr marL="85721" indent="0">
              <a:buNone/>
            </a:pPr>
            <a:endParaRPr lang="en-US" altLang="en-US" sz="2100" b="1" dirty="0"/>
          </a:p>
          <a:p>
            <a:r>
              <a:rPr lang="en-US" altLang="en-US" sz="2100" b="1" dirty="0">
                <a:highlight>
                  <a:srgbClr val="FFFF00"/>
                </a:highlight>
              </a:rPr>
              <a:t>Unsteadiness</a:t>
            </a:r>
            <a:r>
              <a:rPr lang="en-US" altLang="en-US" sz="2100" b="1" dirty="0"/>
              <a:t> (</a:t>
            </a:r>
            <a:r>
              <a:rPr lang="en-US" altLang="en-US" sz="2100" b="1" i="1" dirty="0"/>
              <a:t>formerly known as disequilibrium</a:t>
            </a:r>
            <a:r>
              <a:rPr lang="en-US" altLang="en-US" sz="2100" b="1" dirty="0"/>
              <a:t>) is:</a:t>
            </a:r>
          </a:p>
          <a:p>
            <a:pPr lvl="1"/>
            <a:r>
              <a:rPr lang="en-US" altLang="en-US" b="1" i="1" dirty="0"/>
              <a:t>the feeling of being </a:t>
            </a:r>
            <a:r>
              <a:rPr lang="en-US" altLang="en-US" b="1" i="1" dirty="0">
                <a:highlight>
                  <a:srgbClr val="FFFF00"/>
                </a:highlight>
              </a:rPr>
              <a:t>unstable</a:t>
            </a:r>
            <a:r>
              <a:rPr lang="en-US" altLang="en-US" b="1" i="1" dirty="0"/>
              <a:t> </a:t>
            </a:r>
          </a:p>
          <a:p>
            <a:pPr lvl="1"/>
            <a:r>
              <a:rPr lang="en-US" altLang="en-US" b="1" i="1" dirty="0"/>
              <a:t>while </a:t>
            </a:r>
            <a:r>
              <a:rPr lang="en-US" altLang="en-US" b="1" i="1" dirty="0">
                <a:highlight>
                  <a:srgbClr val="FFFF00"/>
                </a:highlight>
              </a:rPr>
              <a:t>seated, standing, or walking </a:t>
            </a:r>
          </a:p>
          <a:p>
            <a:pPr lvl="1"/>
            <a:r>
              <a:rPr lang="en-US" altLang="en-US" b="1" i="1" dirty="0"/>
              <a:t>without a particular directional preference.</a:t>
            </a:r>
          </a:p>
          <a:p>
            <a:pPr lvl="1"/>
            <a:endParaRPr lang="en-US" altLang="en-US" b="1" i="1" dirty="0"/>
          </a:p>
          <a:p>
            <a:r>
              <a:rPr lang="en-US" altLang="en-US" b="1" i="1" dirty="0">
                <a:solidFill>
                  <a:schemeClr val="tx1"/>
                </a:solidFill>
                <a:highlight>
                  <a:srgbClr val="FF0000"/>
                </a:highlight>
              </a:rPr>
              <a:t>Cerebral ischemia?</a:t>
            </a:r>
          </a:p>
        </p:txBody>
      </p:sp>
      <p:cxnSp>
        <p:nvCxnSpPr>
          <p:cNvPr id="6" name="Straight Connector 5"/>
          <p:cNvCxnSpPr/>
          <p:nvPr/>
        </p:nvCxnSpPr>
        <p:spPr>
          <a:xfrm>
            <a:off x="697301" y="1339610"/>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228E92F-568D-E4DF-457F-8A054C1DFAE5}"/>
              </a:ext>
            </a:extLst>
          </p:cNvPr>
          <p:cNvSpPr txBox="1"/>
          <p:nvPr/>
        </p:nvSpPr>
        <p:spPr>
          <a:xfrm>
            <a:off x="478061" y="5786235"/>
            <a:ext cx="3429000" cy="553998"/>
          </a:xfrm>
          <a:prstGeom prst="rect">
            <a:avLst/>
          </a:prstGeom>
          <a:noFill/>
        </p:spPr>
        <p:txBody>
          <a:bodyPr wrap="square">
            <a:spAutoFit/>
          </a:bodyPr>
          <a:lstStyle/>
          <a:p>
            <a:pPr defTabSz="685766">
              <a:defRPr/>
            </a:pPr>
            <a:r>
              <a:rPr lang="en-US" sz="600" dirty="0"/>
              <a:t>39. </a:t>
            </a:r>
            <a:r>
              <a:rPr lang="en-US" sz="600" dirty="0" err="1"/>
              <a:t>Bisdorff</a:t>
            </a:r>
            <a:r>
              <a:rPr lang="en-US" sz="600" dirty="0"/>
              <a:t> A, Von </a:t>
            </a:r>
            <a:r>
              <a:rPr lang="en-US" sz="600" dirty="0" err="1"/>
              <a:t>Brevern</a:t>
            </a:r>
            <a:r>
              <a:rPr lang="en-US" sz="600" dirty="0"/>
              <a:t> M, </a:t>
            </a:r>
            <a:r>
              <a:rPr lang="en-US" sz="600" dirty="0" err="1"/>
              <a:t>Lempert</a:t>
            </a:r>
            <a:r>
              <a:rPr lang="en-US" sz="600" dirty="0"/>
              <a:t> T, Newman-</a:t>
            </a:r>
            <a:r>
              <a:rPr lang="en-US" sz="600" dirty="0" err="1"/>
              <a:t>Toker</a:t>
            </a:r>
            <a:r>
              <a:rPr lang="en-US" sz="600" dirty="0"/>
              <a:t> DE. Classification of vestibular symptoms: towards an international classification of vestibular disorders. J </a:t>
            </a:r>
            <a:r>
              <a:rPr lang="en-US" sz="600" dirty="0" err="1"/>
              <a:t>Vestib</a:t>
            </a:r>
            <a:r>
              <a:rPr lang="en-US" sz="600" dirty="0"/>
              <a:t> Res 2009;19:1–13. 40. Task Force for the Diagnosis and Management of Syncope; European Society of Cardiology (ESC); European Heart Rhythm Association (EHRA), et al. Guidelines for the diagnosis and management of syncope (version 2009). </a:t>
            </a:r>
            <a:r>
              <a:rPr lang="en-US" sz="600" dirty="0" err="1"/>
              <a:t>Eur</a:t>
            </a:r>
            <a:r>
              <a:rPr lang="en-US" sz="600" dirty="0"/>
              <a:t> Heart J 2009;30:2631–71.</a:t>
            </a:r>
          </a:p>
        </p:txBody>
      </p:sp>
    </p:spTree>
    <p:extLst>
      <p:ext uri="{BB962C8B-B14F-4D97-AF65-F5344CB8AC3E}">
        <p14:creationId xmlns:p14="http://schemas.microsoft.com/office/powerpoint/2010/main" val="3333033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13"/>
          <p:cNvSpPr txBox="1">
            <a:spLocks noGrp="1"/>
          </p:cNvSpPr>
          <p:nvPr>
            <p:ph type="subTitle" idx="1"/>
          </p:nvPr>
        </p:nvSpPr>
        <p:spPr>
          <a:xfrm>
            <a:off x="400050" y="4334262"/>
            <a:ext cx="6057900" cy="812862"/>
          </a:xfrm>
          <a:prstGeom prst="rect">
            <a:avLst/>
          </a:prstGeom>
          <a:noFill/>
          <a:ln>
            <a:noFill/>
          </a:ln>
        </p:spPr>
        <p:txBody>
          <a:bodyPr spcFirstLastPara="1" wrap="square" lIns="68569" tIns="34275" rIns="68569" bIns="34275" anchor="t" anchorCtr="0">
            <a:noAutofit/>
          </a:bodyPr>
          <a:lstStyle/>
          <a:p>
            <a:pPr marL="0" indent="0">
              <a:spcBef>
                <a:spcPts val="0"/>
              </a:spcBef>
              <a:buClr>
                <a:schemeClr val="dk1"/>
              </a:buClr>
            </a:pPr>
            <a:r>
              <a:rPr lang="en-US" sz="2700" b="1" i="1" dirty="0">
                <a:solidFill>
                  <a:schemeClr val="dk1"/>
                </a:solidFill>
                <a:latin typeface="+mj-lt"/>
                <a:ea typeface="Arial"/>
                <a:cs typeface="Arial"/>
                <a:sym typeface="Arial"/>
              </a:rPr>
              <a:t>Edward P. Sloan, MD, MPH, FACEP</a:t>
            </a:r>
            <a:endParaRPr sz="2700" dirty="0">
              <a:latin typeface="+mj-lt"/>
            </a:endParaRPr>
          </a:p>
          <a:p>
            <a:pPr marL="0" indent="0">
              <a:spcBef>
                <a:spcPts val="360"/>
              </a:spcBef>
              <a:buSzPts val="2400"/>
            </a:pPr>
            <a:endParaRPr b="1" i="1" dirty="0">
              <a:solidFill>
                <a:schemeClr val="dk1"/>
              </a:solidFill>
              <a:latin typeface="Arial"/>
              <a:ea typeface="Arial"/>
              <a:cs typeface="Arial"/>
              <a:sym typeface="Arial"/>
            </a:endParaRPr>
          </a:p>
          <a:p>
            <a:pPr marL="0" indent="0">
              <a:spcBef>
                <a:spcPts val="360"/>
              </a:spcBef>
              <a:buSzPts val="2400"/>
            </a:pPr>
            <a:endParaRPr dirty="0">
              <a:solidFill>
                <a:schemeClr val="dk1"/>
              </a:solidFill>
            </a:endParaRPr>
          </a:p>
        </p:txBody>
      </p:sp>
      <p:sp>
        <p:nvSpPr>
          <p:cNvPr id="93" name="Google Shape;93;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4" name="Google Shape;94;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5" name="Google Shape;95;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6" name="Google Shape;96;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sp>
        <p:nvSpPr>
          <p:cNvPr id="97" name="Google Shape;97;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pic>
        <p:nvPicPr>
          <p:cNvPr id="99" name="Google Shape;99;p13"/>
          <p:cNvPicPr preferRelativeResize="0"/>
          <p:nvPr/>
        </p:nvPicPr>
        <p:blipFill rotWithShape="1">
          <a:blip r:embed="rId3">
            <a:alphaModFix/>
          </a:blip>
          <a:srcRect/>
          <a:stretch/>
        </p:blipFill>
        <p:spPr>
          <a:xfrm>
            <a:off x="1428752" y="2286000"/>
            <a:ext cx="4162646" cy="1028700"/>
          </a:xfrm>
          <a:prstGeom prst="rect">
            <a:avLst/>
          </a:prstGeom>
          <a:noFill/>
          <a:ln>
            <a:noFill/>
          </a:ln>
        </p:spPr>
      </p:pic>
    </p:spTree>
    <p:extLst>
      <p:ext uri="{BB962C8B-B14F-4D97-AF65-F5344CB8AC3E}">
        <p14:creationId xmlns:p14="http://schemas.microsoft.com/office/powerpoint/2010/main" val="2186702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476250"/>
            <a:ext cx="6172200" cy="857250"/>
          </a:xfrm>
        </p:spPr>
        <p:txBody>
          <a:bodyPr/>
          <a:lstStyle/>
          <a:p>
            <a:r>
              <a:rPr lang="en-US" altLang="en-US" b="1" dirty="0"/>
              <a:t>Directional Pulsion</a:t>
            </a:r>
          </a:p>
        </p:txBody>
      </p:sp>
      <p:sp>
        <p:nvSpPr>
          <p:cNvPr id="103427" name="Rectangle 3"/>
          <p:cNvSpPr>
            <a:spLocks noGrp="1" noChangeArrowheads="1"/>
          </p:cNvSpPr>
          <p:nvPr>
            <p:ph idx="1"/>
          </p:nvPr>
        </p:nvSpPr>
        <p:spPr>
          <a:xfrm>
            <a:off x="186868" y="1402903"/>
            <a:ext cx="6484264" cy="3590060"/>
          </a:xfrm>
        </p:spPr>
        <p:txBody>
          <a:bodyPr/>
          <a:lstStyle/>
          <a:p>
            <a:r>
              <a:rPr lang="en-US" altLang="en-US" sz="2100" b="1" dirty="0"/>
              <a:t>How is directional pulsion defined by the consensus group?</a:t>
            </a:r>
          </a:p>
          <a:p>
            <a:pPr marL="85721" indent="0">
              <a:buNone/>
            </a:pPr>
            <a:endParaRPr lang="en-US" altLang="en-US" sz="2100" b="1" dirty="0"/>
          </a:p>
          <a:p>
            <a:r>
              <a:rPr lang="en-US" altLang="en-US" sz="2100" b="1" dirty="0">
                <a:highlight>
                  <a:srgbClr val="FFFF00"/>
                </a:highlight>
              </a:rPr>
              <a:t>Directional pulsion</a:t>
            </a:r>
            <a:r>
              <a:rPr lang="en-US" altLang="en-US" sz="2100" b="1" dirty="0"/>
              <a:t> is:</a:t>
            </a:r>
          </a:p>
          <a:p>
            <a:pPr lvl="1"/>
            <a:r>
              <a:rPr lang="en-US" altLang="en-US" b="1" i="1" dirty="0"/>
              <a:t>the feeling of being </a:t>
            </a:r>
            <a:r>
              <a:rPr lang="en-US" altLang="en-US" b="1" i="1" dirty="0">
                <a:highlight>
                  <a:srgbClr val="FFFF00"/>
                </a:highlight>
              </a:rPr>
              <a:t>unstable</a:t>
            </a:r>
            <a:r>
              <a:rPr lang="en-US" altLang="en-US" b="1" i="1" dirty="0"/>
              <a:t> </a:t>
            </a:r>
          </a:p>
          <a:p>
            <a:pPr lvl="1"/>
            <a:r>
              <a:rPr lang="en-US" altLang="en-US" b="1" i="1" dirty="0">
                <a:highlight>
                  <a:srgbClr val="FFFF00"/>
                </a:highlight>
              </a:rPr>
              <a:t>tendency to veer or fall in a particular direction</a:t>
            </a:r>
          </a:p>
          <a:p>
            <a:pPr lvl="1"/>
            <a:r>
              <a:rPr lang="en-US" altLang="en-US" b="1" i="1" dirty="0"/>
              <a:t>while seated, standing, or walking.</a:t>
            </a:r>
          </a:p>
          <a:p>
            <a:pPr lvl="1"/>
            <a:r>
              <a:rPr lang="en-US" altLang="en-US" b="1" dirty="0">
                <a:highlight>
                  <a:srgbClr val="FFFF00"/>
                </a:highlight>
              </a:rPr>
              <a:t>(Unsteady in a direction)</a:t>
            </a:r>
            <a:r>
              <a:rPr lang="en-US" altLang="en-US" b="1" dirty="0"/>
              <a:t>.</a:t>
            </a:r>
          </a:p>
          <a:p>
            <a:pPr lvl="1"/>
            <a:endParaRPr lang="en-US" altLang="en-US" b="1" dirty="0"/>
          </a:p>
          <a:p>
            <a:pPr lvl="1"/>
            <a:r>
              <a:rPr lang="en-US" altLang="en-US" b="1" i="1" dirty="0">
                <a:solidFill>
                  <a:schemeClr val="tx1"/>
                </a:solidFill>
                <a:highlight>
                  <a:srgbClr val="FF0000"/>
                </a:highlight>
              </a:rPr>
              <a:t>Cerebral ischemia?</a:t>
            </a:r>
          </a:p>
          <a:p>
            <a:pPr lvl="1"/>
            <a:endParaRPr lang="en-US" altLang="en-US" b="1" dirty="0"/>
          </a:p>
        </p:txBody>
      </p:sp>
      <p:cxnSp>
        <p:nvCxnSpPr>
          <p:cNvPr id="6" name="Straight Connector 5"/>
          <p:cNvCxnSpPr/>
          <p:nvPr/>
        </p:nvCxnSpPr>
        <p:spPr>
          <a:xfrm>
            <a:off x="749060" y="1270599"/>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7B4A83B-7C54-BCDB-1D05-5B84E57042B9}"/>
              </a:ext>
            </a:extLst>
          </p:cNvPr>
          <p:cNvSpPr txBox="1"/>
          <p:nvPr/>
        </p:nvSpPr>
        <p:spPr>
          <a:xfrm>
            <a:off x="457200" y="6361329"/>
            <a:ext cx="3429000" cy="553998"/>
          </a:xfrm>
          <a:prstGeom prst="rect">
            <a:avLst/>
          </a:prstGeom>
          <a:noFill/>
        </p:spPr>
        <p:txBody>
          <a:bodyPr wrap="square">
            <a:spAutoFit/>
          </a:bodyPr>
          <a:lstStyle/>
          <a:p>
            <a:pPr defTabSz="685766">
              <a:defRPr/>
            </a:pPr>
            <a:r>
              <a:rPr lang="en-US" sz="600" dirty="0"/>
              <a:t>39. </a:t>
            </a:r>
            <a:r>
              <a:rPr lang="en-US" sz="600" dirty="0" err="1"/>
              <a:t>Bisdorff</a:t>
            </a:r>
            <a:r>
              <a:rPr lang="en-US" sz="600" dirty="0"/>
              <a:t> A, Von </a:t>
            </a:r>
            <a:r>
              <a:rPr lang="en-US" sz="600" dirty="0" err="1"/>
              <a:t>Brevern</a:t>
            </a:r>
            <a:r>
              <a:rPr lang="en-US" sz="600" dirty="0"/>
              <a:t> M, </a:t>
            </a:r>
            <a:r>
              <a:rPr lang="en-US" sz="600" dirty="0" err="1"/>
              <a:t>Lempert</a:t>
            </a:r>
            <a:r>
              <a:rPr lang="en-US" sz="600" dirty="0"/>
              <a:t> T, Newman-</a:t>
            </a:r>
            <a:r>
              <a:rPr lang="en-US" sz="600" dirty="0" err="1"/>
              <a:t>Toker</a:t>
            </a:r>
            <a:r>
              <a:rPr lang="en-US" sz="600" dirty="0"/>
              <a:t> DE. Classification of vestibular symptoms: towards an international classification of vestibular disorders. J </a:t>
            </a:r>
            <a:r>
              <a:rPr lang="en-US" sz="600" dirty="0" err="1"/>
              <a:t>Vestib</a:t>
            </a:r>
            <a:r>
              <a:rPr lang="en-US" sz="600" dirty="0"/>
              <a:t> Res 2009;19:1–13. 40. Task Force for the Diagnosis and Management of Syncope; European Society of Cardiology (ESC); European Heart Rhythm Association (EHRA), et al. Guidelines for the diagnosis and management of syncope (version 2009). </a:t>
            </a:r>
            <a:r>
              <a:rPr lang="en-US" sz="600" dirty="0" err="1"/>
              <a:t>Eur</a:t>
            </a:r>
            <a:r>
              <a:rPr lang="en-US" sz="600" dirty="0"/>
              <a:t> Heart J 2009;30:2631–71.</a:t>
            </a:r>
          </a:p>
        </p:txBody>
      </p:sp>
    </p:spTree>
    <p:extLst>
      <p:ext uri="{BB962C8B-B14F-4D97-AF65-F5344CB8AC3E}">
        <p14:creationId xmlns:p14="http://schemas.microsoft.com/office/powerpoint/2010/main" val="1713805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39447" y="234932"/>
            <a:ext cx="6172200" cy="857250"/>
          </a:xfrm>
        </p:spPr>
        <p:txBody>
          <a:bodyPr/>
          <a:lstStyle/>
          <a:p>
            <a:r>
              <a:rPr lang="en-US" altLang="en-US" b="1" dirty="0"/>
              <a:t>Directional Pulsion</a:t>
            </a:r>
          </a:p>
        </p:txBody>
      </p:sp>
      <p:sp>
        <p:nvSpPr>
          <p:cNvPr id="103427" name="Rectangle 3"/>
          <p:cNvSpPr>
            <a:spLocks noGrp="1" noChangeArrowheads="1"/>
          </p:cNvSpPr>
          <p:nvPr>
            <p:ph idx="1"/>
          </p:nvPr>
        </p:nvSpPr>
        <p:spPr>
          <a:xfrm>
            <a:off x="186868" y="1270632"/>
            <a:ext cx="6484264" cy="530915"/>
          </a:xfrm>
        </p:spPr>
        <p:txBody>
          <a:bodyPr/>
          <a:lstStyle/>
          <a:p>
            <a:pPr marL="85721" indent="0">
              <a:buNone/>
            </a:pPr>
            <a:r>
              <a:rPr lang="en-US" altLang="en-US" b="1" dirty="0"/>
              <a:t>Skiing in a whiteout. </a:t>
            </a:r>
          </a:p>
          <a:p>
            <a:pPr marL="85721" indent="0">
              <a:buNone/>
            </a:pPr>
            <a:r>
              <a:rPr lang="en-US" altLang="en-US" b="1" dirty="0"/>
              <a:t>When stopping, eyes continue to move.</a:t>
            </a:r>
          </a:p>
          <a:p>
            <a:pPr marL="85721" indent="0">
              <a:buNone/>
            </a:pPr>
            <a:r>
              <a:rPr lang="en-US" altLang="en-US" b="1" dirty="0"/>
              <a:t>Body moves in an unusual way.</a:t>
            </a:r>
          </a:p>
        </p:txBody>
      </p:sp>
      <p:cxnSp>
        <p:nvCxnSpPr>
          <p:cNvPr id="6" name="Straight Connector 5"/>
          <p:cNvCxnSpPr/>
          <p:nvPr/>
        </p:nvCxnSpPr>
        <p:spPr>
          <a:xfrm>
            <a:off x="668047" y="1046313"/>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88DE043-3C31-3BB4-6EE5-59B31FE32261}"/>
              </a:ext>
            </a:extLst>
          </p:cNvPr>
          <p:cNvPicPr>
            <a:picLocks noChangeAspect="1"/>
          </p:cNvPicPr>
          <p:nvPr/>
        </p:nvPicPr>
        <p:blipFill>
          <a:blip r:embed="rId2"/>
          <a:stretch>
            <a:fillRect/>
          </a:stretch>
        </p:blipFill>
        <p:spPr>
          <a:xfrm>
            <a:off x="439447" y="3641034"/>
            <a:ext cx="3612656" cy="2709492"/>
          </a:xfrm>
          <a:prstGeom prst="rect">
            <a:avLst/>
          </a:prstGeom>
        </p:spPr>
      </p:pic>
      <p:sp>
        <p:nvSpPr>
          <p:cNvPr id="4" name="TextBox 3">
            <a:extLst>
              <a:ext uri="{FF2B5EF4-FFF2-40B4-BE49-F238E27FC236}">
                <a16:creationId xmlns:a16="http://schemas.microsoft.com/office/drawing/2014/main" id="{9B7897EC-DAE4-D3FA-345E-2133657D512D}"/>
              </a:ext>
            </a:extLst>
          </p:cNvPr>
          <p:cNvSpPr txBox="1"/>
          <p:nvPr/>
        </p:nvSpPr>
        <p:spPr>
          <a:xfrm>
            <a:off x="4187102" y="3696835"/>
            <a:ext cx="1521646" cy="646331"/>
          </a:xfrm>
          <a:prstGeom prst="rect">
            <a:avLst/>
          </a:prstGeom>
          <a:noFill/>
        </p:spPr>
        <p:txBody>
          <a:bodyPr wrap="square" rtlCol="0">
            <a:spAutoFit/>
          </a:bodyPr>
          <a:lstStyle/>
          <a:p>
            <a:r>
              <a:rPr lang="en-US" sz="1200" b="1" dirty="0"/>
              <a:t>Skiing at the top of Snowbird in 2019!!</a:t>
            </a:r>
          </a:p>
        </p:txBody>
      </p:sp>
    </p:spTree>
    <p:extLst>
      <p:ext uri="{BB962C8B-B14F-4D97-AF65-F5344CB8AC3E}">
        <p14:creationId xmlns:p14="http://schemas.microsoft.com/office/powerpoint/2010/main" val="4248458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539511"/>
            <a:ext cx="6172200" cy="857250"/>
          </a:xfrm>
        </p:spPr>
        <p:txBody>
          <a:bodyPr/>
          <a:lstStyle/>
          <a:p>
            <a:r>
              <a:rPr lang="en-US" altLang="en-US" b="1" dirty="0"/>
              <a:t>Vertigo</a:t>
            </a:r>
          </a:p>
        </p:txBody>
      </p:sp>
      <p:sp>
        <p:nvSpPr>
          <p:cNvPr id="103427" name="Rectangle 3"/>
          <p:cNvSpPr>
            <a:spLocks noGrp="1" noChangeArrowheads="1"/>
          </p:cNvSpPr>
          <p:nvPr>
            <p:ph idx="1"/>
          </p:nvPr>
        </p:nvSpPr>
        <p:spPr>
          <a:xfrm>
            <a:off x="223209" y="1552428"/>
            <a:ext cx="6515100" cy="3543300"/>
          </a:xfrm>
        </p:spPr>
        <p:txBody>
          <a:bodyPr/>
          <a:lstStyle/>
          <a:p>
            <a:pPr marL="85721" indent="0">
              <a:buNone/>
            </a:pPr>
            <a:r>
              <a:rPr lang="en-US" altLang="en-US" b="1" dirty="0"/>
              <a:t>How is vertigo defined by the consensus group?</a:t>
            </a:r>
          </a:p>
          <a:p>
            <a:pPr marL="85721" indent="0">
              <a:buNone/>
            </a:pPr>
            <a:endParaRPr lang="en-US" altLang="en-US" sz="750" b="1" dirty="0"/>
          </a:p>
          <a:p>
            <a:r>
              <a:rPr lang="en-US" altLang="en-US" sz="2100" b="1" dirty="0">
                <a:highlight>
                  <a:srgbClr val="FFFF00"/>
                </a:highlight>
              </a:rPr>
              <a:t>Vertigo</a:t>
            </a:r>
            <a:r>
              <a:rPr lang="en-US" altLang="en-US" sz="2100" b="1" dirty="0"/>
              <a:t> is the: </a:t>
            </a:r>
          </a:p>
          <a:p>
            <a:pPr lvl="1"/>
            <a:r>
              <a:rPr lang="en-US" altLang="en-US" b="1" i="1" dirty="0">
                <a:highlight>
                  <a:srgbClr val="FFFF00"/>
                </a:highlight>
              </a:rPr>
              <a:t>sensation of self-motion </a:t>
            </a:r>
            <a:r>
              <a:rPr lang="en-US" altLang="en-US" b="1" dirty="0"/>
              <a:t>(of head/body) </a:t>
            </a:r>
          </a:p>
          <a:p>
            <a:pPr lvl="1"/>
            <a:r>
              <a:rPr lang="en-US" altLang="en-US" b="1" i="1" dirty="0"/>
              <a:t>when no self-motion is occurring </a:t>
            </a:r>
            <a:r>
              <a:rPr lang="en-US" altLang="en-US" b="1" dirty="0"/>
              <a:t>or</a:t>
            </a:r>
          </a:p>
          <a:p>
            <a:pPr lvl="1"/>
            <a:r>
              <a:rPr lang="en-US" altLang="en-US" b="1" i="1" dirty="0"/>
              <a:t>the sensation of distorted self-motion during an otherwise normal head movement</a:t>
            </a:r>
            <a:r>
              <a:rPr lang="en-US" altLang="en-US" b="1" dirty="0"/>
              <a:t>. </a:t>
            </a:r>
          </a:p>
          <a:p>
            <a:pPr lvl="1"/>
            <a:endParaRPr lang="en-US" altLang="en-US" b="1" dirty="0"/>
          </a:p>
          <a:p>
            <a:r>
              <a:rPr lang="en-US" altLang="en-US" b="1" dirty="0">
                <a:highlight>
                  <a:srgbClr val="FFFF00"/>
                </a:highlight>
              </a:rPr>
              <a:t>(Motion noted.)</a:t>
            </a:r>
          </a:p>
        </p:txBody>
      </p:sp>
      <p:cxnSp>
        <p:nvCxnSpPr>
          <p:cNvPr id="6" name="Straight Connector 5"/>
          <p:cNvCxnSpPr/>
          <p:nvPr/>
        </p:nvCxnSpPr>
        <p:spPr>
          <a:xfrm>
            <a:off x="806569" y="1316606"/>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F8129A8-2845-BC8D-27FA-9E9DB13202BD}"/>
              </a:ext>
            </a:extLst>
          </p:cNvPr>
          <p:cNvSpPr txBox="1"/>
          <p:nvPr/>
        </p:nvSpPr>
        <p:spPr>
          <a:xfrm>
            <a:off x="538292" y="6965179"/>
            <a:ext cx="3429000" cy="553998"/>
          </a:xfrm>
          <a:prstGeom prst="rect">
            <a:avLst/>
          </a:prstGeom>
          <a:noFill/>
        </p:spPr>
        <p:txBody>
          <a:bodyPr wrap="square">
            <a:spAutoFit/>
          </a:bodyPr>
          <a:lstStyle/>
          <a:p>
            <a:pPr defTabSz="685766">
              <a:defRPr/>
            </a:pPr>
            <a:r>
              <a:rPr lang="en-US" sz="600" dirty="0"/>
              <a:t>39. </a:t>
            </a:r>
            <a:r>
              <a:rPr lang="en-US" sz="600" dirty="0" err="1"/>
              <a:t>Bisdorff</a:t>
            </a:r>
            <a:r>
              <a:rPr lang="en-US" sz="600" dirty="0"/>
              <a:t> A, Von </a:t>
            </a:r>
            <a:r>
              <a:rPr lang="en-US" sz="600" dirty="0" err="1"/>
              <a:t>Brevern</a:t>
            </a:r>
            <a:r>
              <a:rPr lang="en-US" sz="600" dirty="0"/>
              <a:t> M, </a:t>
            </a:r>
            <a:r>
              <a:rPr lang="en-US" sz="600" dirty="0" err="1"/>
              <a:t>Lempert</a:t>
            </a:r>
            <a:r>
              <a:rPr lang="en-US" sz="600" dirty="0"/>
              <a:t> T, Newman-</a:t>
            </a:r>
            <a:r>
              <a:rPr lang="en-US" sz="600" dirty="0" err="1"/>
              <a:t>Toker</a:t>
            </a:r>
            <a:r>
              <a:rPr lang="en-US" sz="600" dirty="0"/>
              <a:t> DE. Classification of vestibular symptoms: towards an international classification of vestibular disorders. J </a:t>
            </a:r>
            <a:r>
              <a:rPr lang="en-US" sz="600" dirty="0" err="1"/>
              <a:t>Vestib</a:t>
            </a:r>
            <a:r>
              <a:rPr lang="en-US" sz="600" dirty="0"/>
              <a:t> Res 2009;19:1–13. 40. Task Force for the Diagnosis and Management of Syncope; European Society of Cardiology (ESC); European Heart Rhythm Association (EHRA), et al. Guidelines for the diagnosis and management of syncope (version 2009). </a:t>
            </a:r>
            <a:r>
              <a:rPr lang="en-US" sz="600" dirty="0" err="1"/>
              <a:t>Eur</a:t>
            </a:r>
            <a:r>
              <a:rPr lang="en-US" sz="600" dirty="0"/>
              <a:t> Heart J 2009;30:2631–71.</a:t>
            </a:r>
          </a:p>
        </p:txBody>
      </p:sp>
    </p:spTree>
    <p:extLst>
      <p:ext uri="{BB962C8B-B14F-4D97-AF65-F5344CB8AC3E}">
        <p14:creationId xmlns:p14="http://schemas.microsoft.com/office/powerpoint/2010/main" val="2738391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42900" y="486641"/>
            <a:ext cx="6172200" cy="857250"/>
          </a:xfrm>
        </p:spPr>
        <p:txBody>
          <a:bodyPr/>
          <a:lstStyle/>
          <a:p>
            <a:r>
              <a:rPr lang="en-US" altLang="en-US" b="1" dirty="0"/>
              <a:t>Vertigo</a:t>
            </a:r>
          </a:p>
        </p:txBody>
      </p:sp>
      <p:sp>
        <p:nvSpPr>
          <p:cNvPr id="103427" name="Rectangle 3"/>
          <p:cNvSpPr>
            <a:spLocks noGrp="1" noChangeArrowheads="1"/>
          </p:cNvSpPr>
          <p:nvPr>
            <p:ph idx="1"/>
          </p:nvPr>
        </p:nvSpPr>
        <p:spPr>
          <a:xfrm>
            <a:off x="228960" y="1724956"/>
            <a:ext cx="6515100" cy="3543300"/>
          </a:xfrm>
        </p:spPr>
        <p:txBody>
          <a:bodyPr/>
          <a:lstStyle/>
          <a:p>
            <a:pPr marL="85721" indent="0">
              <a:buNone/>
            </a:pPr>
            <a:r>
              <a:rPr lang="en-US" altLang="en-US" b="1" dirty="0"/>
              <a:t>How is vertigo defined by the consensus group?</a:t>
            </a:r>
          </a:p>
          <a:p>
            <a:pPr marL="85721" indent="0">
              <a:buNone/>
            </a:pPr>
            <a:endParaRPr lang="en-US" altLang="en-US" sz="750" b="1" dirty="0"/>
          </a:p>
          <a:p>
            <a:r>
              <a:rPr lang="en-US" altLang="en-US" sz="2100" b="1" dirty="0">
                <a:highlight>
                  <a:srgbClr val="FFFF00"/>
                </a:highlight>
              </a:rPr>
              <a:t>Vertigo</a:t>
            </a:r>
            <a:r>
              <a:rPr lang="en-US" altLang="en-US" sz="2100" b="1" dirty="0"/>
              <a:t> includes:</a:t>
            </a:r>
          </a:p>
          <a:p>
            <a:pPr lvl="1"/>
            <a:r>
              <a:rPr lang="en-US" altLang="en-US" b="1" i="1" dirty="0"/>
              <a:t>a false sense of </a:t>
            </a:r>
            <a:r>
              <a:rPr lang="en-US" altLang="en-US" b="1" i="1" dirty="0">
                <a:highlight>
                  <a:srgbClr val="FFFF00"/>
                </a:highlight>
              </a:rPr>
              <a:t>rotation</a:t>
            </a:r>
            <a:r>
              <a:rPr lang="en-US" altLang="en-US" b="1" i="1" dirty="0"/>
              <a:t> </a:t>
            </a:r>
            <a:r>
              <a:rPr lang="en-US" altLang="en-US" b="1" dirty="0"/>
              <a:t>(e.g., </a:t>
            </a:r>
            <a:r>
              <a:rPr lang="en-US" altLang="en-US" b="1" dirty="0">
                <a:highlight>
                  <a:srgbClr val="FFFF00"/>
                </a:highlight>
              </a:rPr>
              <a:t>spinning, rocking</a:t>
            </a:r>
            <a:r>
              <a:rPr lang="en-US" altLang="en-US" b="1" dirty="0"/>
              <a:t>), </a:t>
            </a:r>
          </a:p>
          <a:p>
            <a:pPr lvl="1"/>
            <a:r>
              <a:rPr lang="en-US" altLang="en-US" b="1" i="1" dirty="0">
                <a:highlight>
                  <a:srgbClr val="FFFF00"/>
                </a:highlight>
              </a:rPr>
              <a:t>linear motion </a:t>
            </a:r>
            <a:r>
              <a:rPr lang="en-US" altLang="en-US" b="1" dirty="0"/>
              <a:t>(e.g., feeling of </a:t>
            </a:r>
            <a:r>
              <a:rPr lang="en-US" altLang="en-US" b="1" dirty="0">
                <a:highlight>
                  <a:srgbClr val="FFFF00"/>
                </a:highlight>
              </a:rPr>
              <a:t>falling downward</a:t>
            </a:r>
            <a:r>
              <a:rPr lang="en-US" altLang="en-US" b="1" dirty="0"/>
              <a:t>, as in an elevator), </a:t>
            </a:r>
          </a:p>
          <a:p>
            <a:pPr lvl="1"/>
            <a:r>
              <a:rPr lang="en-US" altLang="en-US" b="1" dirty="0"/>
              <a:t>or </a:t>
            </a:r>
            <a:r>
              <a:rPr lang="en-US" altLang="en-US" b="1" i="1" dirty="0">
                <a:highlight>
                  <a:srgbClr val="FFFF00"/>
                </a:highlight>
              </a:rPr>
              <a:t>static tilt relative to gravity</a:t>
            </a:r>
            <a:r>
              <a:rPr lang="en-US" altLang="en-US" b="1" dirty="0"/>
              <a:t>.</a:t>
            </a:r>
          </a:p>
          <a:p>
            <a:pPr lvl="1"/>
            <a:endParaRPr lang="en-US" altLang="en-US" b="1" dirty="0"/>
          </a:p>
          <a:p>
            <a:r>
              <a:rPr lang="en-US" altLang="en-US" b="1" dirty="0">
                <a:highlight>
                  <a:srgbClr val="FFFF00"/>
                </a:highlight>
              </a:rPr>
              <a:t>(Rotation, linear motion, or tilt.)</a:t>
            </a:r>
          </a:p>
        </p:txBody>
      </p:sp>
      <p:cxnSp>
        <p:nvCxnSpPr>
          <p:cNvPr id="6" name="Straight Connector 5"/>
          <p:cNvCxnSpPr/>
          <p:nvPr/>
        </p:nvCxnSpPr>
        <p:spPr>
          <a:xfrm>
            <a:off x="571500" y="1534423"/>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E9B181A-DC44-E66B-A3C1-E2502ED246AB}"/>
              </a:ext>
            </a:extLst>
          </p:cNvPr>
          <p:cNvSpPr txBox="1"/>
          <p:nvPr/>
        </p:nvSpPr>
        <p:spPr>
          <a:xfrm>
            <a:off x="344882" y="6865046"/>
            <a:ext cx="3429000" cy="553998"/>
          </a:xfrm>
          <a:prstGeom prst="rect">
            <a:avLst/>
          </a:prstGeom>
          <a:noFill/>
        </p:spPr>
        <p:txBody>
          <a:bodyPr wrap="square">
            <a:spAutoFit/>
          </a:bodyPr>
          <a:lstStyle/>
          <a:p>
            <a:pPr defTabSz="685766">
              <a:defRPr/>
            </a:pPr>
            <a:r>
              <a:rPr lang="en-US" sz="600" dirty="0"/>
              <a:t>39. </a:t>
            </a:r>
            <a:r>
              <a:rPr lang="en-US" sz="600" dirty="0" err="1"/>
              <a:t>Bisdorff</a:t>
            </a:r>
            <a:r>
              <a:rPr lang="en-US" sz="600" dirty="0"/>
              <a:t> A, Von </a:t>
            </a:r>
            <a:r>
              <a:rPr lang="en-US" sz="600" dirty="0" err="1"/>
              <a:t>Brevern</a:t>
            </a:r>
            <a:r>
              <a:rPr lang="en-US" sz="600" dirty="0"/>
              <a:t> M, </a:t>
            </a:r>
            <a:r>
              <a:rPr lang="en-US" sz="600" dirty="0" err="1"/>
              <a:t>Lempert</a:t>
            </a:r>
            <a:r>
              <a:rPr lang="en-US" sz="600" dirty="0"/>
              <a:t> T, Newman-</a:t>
            </a:r>
            <a:r>
              <a:rPr lang="en-US" sz="600" dirty="0" err="1"/>
              <a:t>Toker</a:t>
            </a:r>
            <a:r>
              <a:rPr lang="en-US" sz="600" dirty="0"/>
              <a:t> DE. Classification of vestibular symptoms: towards an international classification of vestibular disorders. J </a:t>
            </a:r>
            <a:r>
              <a:rPr lang="en-US" sz="600" dirty="0" err="1"/>
              <a:t>Vestib</a:t>
            </a:r>
            <a:r>
              <a:rPr lang="en-US" sz="600" dirty="0"/>
              <a:t> Res 2009;19:1–13. 40. Task Force for the Diagnosis and Management of Syncope; European Society of Cardiology (ESC); European Heart Rhythm Association (EHRA), et al. Guidelines for the diagnosis and management of syncope (version 2009). </a:t>
            </a:r>
            <a:r>
              <a:rPr lang="en-US" sz="600" dirty="0" err="1"/>
              <a:t>Eur</a:t>
            </a:r>
            <a:r>
              <a:rPr lang="en-US" sz="600" dirty="0"/>
              <a:t> Heart J 2009;30:2631–71.</a:t>
            </a:r>
          </a:p>
        </p:txBody>
      </p:sp>
    </p:spTree>
    <p:extLst>
      <p:ext uri="{BB962C8B-B14F-4D97-AF65-F5344CB8AC3E}">
        <p14:creationId xmlns:p14="http://schemas.microsoft.com/office/powerpoint/2010/main" val="3109184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42900" y="119692"/>
            <a:ext cx="6172200" cy="857250"/>
          </a:xfrm>
        </p:spPr>
        <p:txBody>
          <a:bodyPr/>
          <a:lstStyle/>
          <a:p>
            <a:r>
              <a:rPr lang="en-US" altLang="en-US" b="1" dirty="0"/>
              <a:t>Dizziness</a:t>
            </a:r>
          </a:p>
        </p:txBody>
      </p:sp>
      <p:sp>
        <p:nvSpPr>
          <p:cNvPr id="103427" name="Rectangle 3"/>
          <p:cNvSpPr>
            <a:spLocks noGrp="1" noChangeArrowheads="1"/>
          </p:cNvSpPr>
          <p:nvPr>
            <p:ph idx="1"/>
          </p:nvPr>
        </p:nvSpPr>
        <p:spPr>
          <a:xfrm>
            <a:off x="0" y="1224624"/>
            <a:ext cx="6858000" cy="3543300"/>
          </a:xfrm>
        </p:spPr>
        <p:txBody>
          <a:bodyPr/>
          <a:lstStyle/>
          <a:p>
            <a:pPr marL="85721" indent="0">
              <a:buNone/>
            </a:pPr>
            <a:r>
              <a:rPr lang="en-US" altLang="en-US" b="1" dirty="0"/>
              <a:t>How is dizziness defined by the consensus group?</a:t>
            </a:r>
          </a:p>
          <a:p>
            <a:pPr marL="85721" indent="0">
              <a:buNone/>
            </a:pPr>
            <a:endParaRPr lang="en-US" altLang="en-US" sz="750" b="1" dirty="0"/>
          </a:p>
          <a:p>
            <a:r>
              <a:rPr lang="en-US" altLang="en-US" sz="2100" b="1" dirty="0">
                <a:highlight>
                  <a:srgbClr val="FFFF00"/>
                </a:highlight>
              </a:rPr>
              <a:t>Dizziness</a:t>
            </a:r>
            <a:r>
              <a:rPr lang="en-US" altLang="en-US" sz="2100" b="1" dirty="0"/>
              <a:t> is the: </a:t>
            </a:r>
          </a:p>
          <a:p>
            <a:pPr lvl="1"/>
            <a:r>
              <a:rPr lang="en-US" altLang="en-US" b="1" i="1" dirty="0"/>
              <a:t>sensation of </a:t>
            </a:r>
          </a:p>
          <a:p>
            <a:pPr lvl="1"/>
            <a:r>
              <a:rPr lang="en-US" altLang="en-US" b="1" i="1" dirty="0">
                <a:highlight>
                  <a:srgbClr val="FFFF00"/>
                </a:highlight>
              </a:rPr>
              <a:t>disturbed or impaired spatial orientation</a:t>
            </a:r>
            <a:r>
              <a:rPr lang="en-US" altLang="en-US" b="1" dirty="0"/>
              <a:t> </a:t>
            </a:r>
          </a:p>
          <a:p>
            <a:pPr lvl="1"/>
            <a:r>
              <a:rPr lang="en-US" altLang="en-US" b="1" i="1" dirty="0"/>
              <a:t>without a false or distorted sense of motion</a:t>
            </a:r>
            <a:r>
              <a:rPr lang="en-US" altLang="en-US" b="1" dirty="0"/>
              <a:t>. </a:t>
            </a:r>
          </a:p>
          <a:p>
            <a:r>
              <a:rPr lang="en-US" altLang="en-US" sz="2100" b="1" dirty="0"/>
              <a:t>This includes sensations sometimes referred to as:</a:t>
            </a:r>
          </a:p>
          <a:p>
            <a:pPr lvl="1"/>
            <a:r>
              <a:rPr lang="en-US" altLang="en-US" b="1" i="1" dirty="0"/>
              <a:t>giddiness, lightheadedness, </a:t>
            </a:r>
          </a:p>
          <a:p>
            <a:pPr lvl="1"/>
            <a:r>
              <a:rPr lang="en-US" altLang="en-US" b="1" i="1" dirty="0"/>
              <a:t>or non-specific dizziness, </a:t>
            </a:r>
          </a:p>
          <a:p>
            <a:pPr lvl="1"/>
            <a:r>
              <a:rPr lang="en-US" altLang="en-US" b="1" i="1" dirty="0"/>
              <a:t>but does not include vertigo. </a:t>
            </a:r>
          </a:p>
          <a:p>
            <a:pPr lvl="1"/>
            <a:r>
              <a:rPr lang="en-US" altLang="en-US" b="1" i="1" dirty="0">
                <a:highlight>
                  <a:srgbClr val="FFFF00"/>
                </a:highlight>
              </a:rPr>
              <a:t>(No motion.)</a:t>
            </a:r>
          </a:p>
        </p:txBody>
      </p:sp>
      <p:cxnSp>
        <p:nvCxnSpPr>
          <p:cNvPr id="6" name="Straight Connector 5"/>
          <p:cNvCxnSpPr/>
          <p:nvPr/>
        </p:nvCxnSpPr>
        <p:spPr>
          <a:xfrm>
            <a:off x="697302" y="976942"/>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5E3AD0E-E659-BDAA-49B0-B194A897E414}"/>
              </a:ext>
            </a:extLst>
          </p:cNvPr>
          <p:cNvSpPr txBox="1"/>
          <p:nvPr/>
        </p:nvSpPr>
        <p:spPr>
          <a:xfrm>
            <a:off x="531634" y="7500016"/>
            <a:ext cx="3429000" cy="553998"/>
          </a:xfrm>
          <a:prstGeom prst="rect">
            <a:avLst/>
          </a:prstGeom>
          <a:noFill/>
        </p:spPr>
        <p:txBody>
          <a:bodyPr wrap="square">
            <a:spAutoFit/>
          </a:bodyPr>
          <a:lstStyle/>
          <a:p>
            <a:r>
              <a:rPr lang="en-US" sz="600" dirty="0"/>
              <a:t>39. </a:t>
            </a:r>
            <a:r>
              <a:rPr lang="en-US" sz="600" dirty="0" err="1"/>
              <a:t>Bisdorff</a:t>
            </a:r>
            <a:r>
              <a:rPr lang="en-US" sz="600" dirty="0"/>
              <a:t> A, Von </a:t>
            </a:r>
            <a:r>
              <a:rPr lang="en-US" sz="600" dirty="0" err="1"/>
              <a:t>Brevern</a:t>
            </a:r>
            <a:r>
              <a:rPr lang="en-US" sz="600" dirty="0"/>
              <a:t> M, </a:t>
            </a:r>
            <a:r>
              <a:rPr lang="en-US" sz="600" dirty="0" err="1"/>
              <a:t>Lempert</a:t>
            </a:r>
            <a:r>
              <a:rPr lang="en-US" sz="600" dirty="0"/>
              <a:t> T, Newman-</a:t>
            </a:r>
            <a:r>
              <a:rPr lang="en-US" sz="600" dirty="0" err="1"/>
              <a:t>Toker</a:t>
            </a:r>
            <a:r>
              <a:rPr lang="en-US" sz="600" dirty="0"/>
              <a:t> DE. Classification of vestibular symptoms: towards an international classification of vestibular disorders. J </a:t>
            </a:r>
            <a:r>
              <a:rPr lang="en-US" sz="600" dirty="0" err="1"/>
              <a:t>Vestib</a:t>
            </a:r>
            <a:r>
              <a:rPr lang="en-US" sz="600" dirty="0"/>
              <a:t> Res 2009;19:1–13. 40. Task Force for the Diagnosis and Management of Syncope; European Society of Cardiology (ESC); European Heart Rhythm Association (EHRA), et al. Guidelines for the diagnosis and management of syncope (version 2009). </a:t>
            </a:r>
            <a:r>
              <a:rPr lang="en-US" sz="600" dirty="0" err="1"/>
              <a:t>Eur</a:t>
            </a:r>
            <a:r>
              <a:rPr lang="en-US" sz="600" dirty="0"/>
              <a:t> Heart J 2009;30:2631–71.</a:t>
            </a:r>
          </a:p>
        </p:txBody>
      </p:sp>
    </p:spTree>
    <p:extLst>
      <p:ext uri="{BB962C8B-B14F-4D97-AF65-F5344CB8AC3E}">
        <p14:creationId xmlns:p14="http://schemas.microsoft.com/office/powerpoint/2010/main" val="2808750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342900" y="3943352"/>
            <a:ext cx="6172200" cy="777479"/>
          </a:xfrm>
          <a:prstGeom prst="rect">
            <a:avLst/>
          </a:prstGeom>
          <a:noFill/>
          <a:ln>
            <a:noFill/>
          </a:ln>
        </p:spPr>
        <p:txBody>
          <a:bodyPr spcFirstLastPara="1" wrap="square" lIns="68569" tIns="34275" rIns="68569" bIns="34275" anchor="ctr" anchorCtr="0">
            <a:noAutofit/>
          </a:bodyPr>
          <a:lstStyle/>
          <a:p>
            <a:r>
              <a:rPr lang="en-US" sz="4500" b="1" dirty="0"/>
              <a:t>Dizziness and Vertigo</a:t>
            </a:r>
            <a:br>
              <a:rPr lang="en-US" sz="4500" b="1" dirty="0"/>
            </a:br>
            <a:r>
              <a:rPr lang="en-US" sz="4500" b="1" dirty="0"/>
              <a:t>Clinical History Questions</a:t>
            </a:r>
            <a:endParaRPr sz="4500" b="1" dirty="0"/>
          </a:p>
        </p:txBody>
      </p:sp>
    </p:spTree>
    <p:extLst>
      <p:ext uri="{BB962C8B-B14F-4D97-AF65-F5344CB8AC3E}">
        <p14:creationId xmlns:p14="http://schemas.microsoft.com/office/powerpoint/2010/main" val="3280278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35806" y="1120355"/>
            <a:ext cx="6172200" cy="857250"/>
          </a:xfrm>
        </p:spPr>
        <p:txBody>
          <a:bodyPr/>
          <a:lstStyle/>
          <a:p>
            <a:r>
              <a:rPr lang="en-US" altLang="en-US" sz="3000" b="1" dirty="0"/>
              <a:t>Dizzy/Vertigo Background Clinical Q</a:t>
            </a:r>
          </a:p>
        </p:txBody>
      </p:sp>
      <p:sp>
        <p:nvSpPr>
          <p:cNvPr id="103427" name="Rectangle 3"/>
          <p:cNvSpPr>
            <a:spLocks noGrp="1" noChangeArrowheads="1"/>
          </p:cNvSpPr>
          <p:nvPr>
            <p:ph idx="1"/>
          </p:nvPr>
        </p:nvSpPr>
        <p:spPr>
          <a:xfrm>
            <a:off x="186868" y="2300050"/>
            <a:ext cx="6484264" cy="3543300"/>
          </a:xfrm>
        </p:spPr>
        <p:txBody>
          <a:bodyPr/>
          <a:lstStyle/>
          <a:p>
            <a:pPr marL="85721" indent="0">
              <a:buNone/>
            </a:pPr>
            <a:r>
              <a:rPr lang="en-US" altLang="en-US" sz="2100" b="1" dirty="0">
                <a:highlight>
                  <a:srgbClr val="FFFF00"/>
                </a:highlight>
              </a:rPr>
              <a:t>Syncope / Near syncope</a:t>
            </a:r>
          </a:p>
          <a:p>
            <a:r>
              <a:rPr lang="en-US" altLang="en-US" sz="2100" b="1" dirty="0"/>
              <a:t>Did you lose consciousness (pass out) and woke up in a chair or on the ground?</a:t>
            </a:r>
          </a:p>
          <a:p>
            <a:r>
              <a:rPr lang="en-US" altLang="en-US" sz="2100" b="1" dirty="0"/>
              <a:t>Did you feel faint and almost pass out, like when people see blood?</a:t>
            </a:r>
          </a:p>
          <a:p>
            <a:endParaRPr lang="en-US" altLang="en-US" sz="2100" b="1" dirty="0"/>
          </a:p>
          <a:p>
            <a:pPr marL="85721" indent="0">
              <a:buNone/>
            </a:pPr>
            <a:r>
              <a:rPr lang="en-US" altLang="en-US" sz="2100" b="1" dirty="0">
                <a:highlight>
                  <a:srgbClr val="FFFF00"/>
                </a:highlight>
              </a:rPr>
              <a:t>Unsteadiness / Directional Pulsion</a:t>
            </a:r>
          </a:p>
          <a:p>
            <a:r>
              <a:rPr lang="en-US" altLang="en-US" sz="2100" b="1" dirty="0"/>
              <a:t>Did you feel unstable on your feet?</a:t>
            </a:r>
          </a:p>
          <a:p>
            <a:r>
              <a:rPr lang="en-US" altLang="en-US" sz="2100" b="1" dirty="0"/>
              <a:t>Did you feel as if you were veering to the side?*** 	</a:t>
            </a:r>
            <a:r>
              <a:rPr lang="en-US" altLang="en-US" sz="2100" b="1" i="1" dirty="0"/>
              <a:t>(Acute Cerebellar Ischemia)</a:t>
            </a:r>
          </a:p>
          <a:p>
            <a:endParaRPr lang="en-US" altLang="en-US" sz="2100" b="1" dirty="0"/>
          </a:p>
          <a:p>
            <a:endParaRPr lang="en-US" altLang="en-US" sz="2100" b="1" dirty="0"/>
          </a:p>
          <a:p>
            <a:endParaRPr lang="en-US" altLang="en-US" sz="2100" b="1" dirty="0"/>
          </a:p>
        </p:txBody>
      </p:sp>
      <p:cxnSp>
        <p:nvCxnSpPr>
          <p:cNvPr id="6" name="Straight Connector 5"/>
          <p:cNvCxnSpPr/>
          <p:nvPr/>
        </p:nvCxnSpPr>
        <p:spPr>
          <a:xfrm>
            <a:off x="634042" y="1965744"/>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164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88908" y="1085850"/>
            <a:ext cx="6172200" cy="857250"/>
          </a:xfrm>
        </p:spPr>
        <p:txBody>
          <a:bodyPr/>
          <a:lstStyle/>
          <a:p>
            <a:r>
              <a:rPr lang="en-US" altLang="en-US" b="1" dirty="0"/>
              <a:t>Dizzy/Vertigo </a:t>
            </a:r>
            <a:br>
              <a:rPr lang="en-US" altLang="en-US" b="1" dirty="0"/>
            </a:br>
            <a:r>
              <a:rPr lang="en-US" altLang="en-US" b="1" dirty="0"/>
              <a:t>Clinical Questions</a:t>
            </a:r>
          </a:p>
        </p:txBody>
      </p:sp>
      <p:sp>
        <p:nvSpPr>
          <p:cNvPr id="103427" name="Rectangle 3"/>
          <p:cNvSpPr>
            <a:spLocks noGrp="1" noChangeArrowheads="1"/>
          </p:cNvSpPr>
          <p:nvPr>
            <p:ph idx="1"/>
          </p:nvPr>
        </p:nvSpPr>
        <p:spPr>
          <a:xfrm>
            <a:off x="186868" y="2438073"/>
            <a:ext cx="6484264" cy="3543300"/>
          </a:xfrm>
        </p:spPr>
        <p:txBody>
          <a:bodyPr/>
          <a:lstStyle/>
          <a:p>
            <a:pPr marL="85721" indent="0">
              <a:buNone/>
            </a:pPr>
            <a:r>
              <a:rPr lang="en-US" altLang="en-US" sz="2100" b="1" dirty="0">
                <a:highlight>
                  <a:srgbClr val="FFFF00"/>
                </a:highlight>
              </a:rPr>
              <a:t>Vertigo</a:t>
            </a:r>
          </a:p>
          <a:p>
            <a:r>
              <a:rPr lang="en-US" altLang="en-US" sz="2100" b="1" dirty="0"/>
              <a:t>Did you feel like you were moving even when still?</a:t>
            </a:r>
          </a:p>
          <a:p>
            <a:r>
              <a:rPr lang="en-US" altLang="en-US" sz="2100" b="1" dirty="0"/>
              <a:t>Did you feel a spinning, rocking or tilting motion?</a:t>
            </a:r>
          </a:p>
          <a:p>
            <a:r>
              <a:rPr lang="en-US" altLang="en-US" sz="2100" b="1" dirty="0"/>
              <a:t>Did you have the feeling of falling downward, as in an elevator?</a:t>
            </a:r>
          </a:p>
          <a:p>
            <a:r>
              <a:rPr lang="en-US" altLang="en-US" sz="2100" b="1" dirty="0"/>
              <a:t>Did this occur with you moving your head?</a:t>
            </a:r>
          </a:p>
          <a:p>
            <a:r>
              <a:rPr lang="en-US" altLang="en-US" sz="2100" b="1" dirty="0"/>
              <a:t>Did this occur while at rest and without motion?</a:t>
            </a:r>
          </a:p>
          <a:p>
            <a:r>
              <a:rPr lang="en-US" altLang="en-US" sz="2100" b="1" dirty="0"/>
              <a:t>Have you had this type of episode before?</a:t>
            </a:r>
          </a:p>
          <a:p>
            <a:r>
              <a:rPr lang="en-US" altLang="en-US" sz="2100" b="1" dirty="0"/>
              <a:t>Are you having these vertigo symptoms now?</a:t>
            </a:r>
          </a:p>
          <a:p>
            <a:endParaRPr lang="en-US" altLang="en-US" sz="2100" b="1" dirty="0"/>
          </a:p>
          <a:p>
            <a:endParaRPr lang="en-US" altLang="en-US" sz="2100" b="1" dirty="0"/>
          </a:p>
          <a:p>
            <a:endParaRPr lang="en-US" altLang="en-US" sz="2100" b="1" dirty="0"/>
          </a:p>
        </p:txBody>
      </p:sp>
      <p:cxnSp>
        <p:nvCxnSpPr>
          <p:cNvPr id="6" name="Straight Connector 5"/>
          <p:cNvCxnSpPr/>
          <p:nvPr/>
        </p:nvCxnSpPr>
        <p:spPr>
          <a:xfrm>
            <a:off x="617508" y="2231006"/>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389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42899" y="2046944"/>
            <a:ext cx="6172200" cy="857250"/>
          </a:xfrm>
        </p:spPr>
        <p:txBody>
          <a:bodyPr/>
          <a:lstStyle/>
          <a:p>
            <a:r>
              <a:rPr lang="en-US" altLang="en-US" b="1" dirty="0"/>
              <a:t>Dizzy/Vertigo </a:t>
            </a:r>
            <a:br>
              <a:rPr lang="en-US" altLang="en-US" b="1" dirty="0"/>
            </a:br>
            <a:r>
              <a:rPr lang="en-US" altLang="en-US" b="1" dirty="0"/>
              <a:t>Clinical Questions</a:t>
            </a:r>
          </a:p>
        </p:txBody>
      </p:sp>
      <p:sp>
        <p:nvSpPr>
          <p:cNvPr id="103427" name="Rectangle 3"/>
          <p:cNvSpPr>
            <a:spLocks noGrp="1" noChangeArrowheads="1"/>
          </p:cNvSpPr>
          <p:nvPr>
            <p:ph idx="1"/>
          </p:nvPr>
        </p:nvSpPr>
        <p:spPr>
          <a:xfrm>
            <a:off x="143589" y="3553756"/>
            <a:ext cx="6570821" cy="3543300"/>
          </a:xfrm>
        </p:spPr>
        <p:txBody>
          <a:bodyPr/>
          <a:lstStyle/>
          <a:p>
            <a:pPr marL="85721" indent="0">
              <a:buNone/>
            </a:pPr>
            <a:r>
              <a:rPr lang="en-US" altLang="en-US" sz="2100" b="1" dirty="0">
                <a:highlight>
                  <a:srgbClr val="FFFF00"/>
                </a:highlight>
              </a:rPr>
              <a:t>Dizziness</a:t>
            </a:r>
          </a:p>
          <a:p>
            <a:pPr marL="85721" indent="0">
              <a:buNone/>
            </a:pPr>
            <a:endParaRPr lang="en-US" altLang="en-US" sz="2100" b="1" dirty="0">
              <a:highlight>
                <a:srgbClr val="FFFF00"/>
              </a:highlight>
            </a:endParaRPr>
          </a:p>
          <a:p>
            <a:r>
              <a:rPr lang="en-US" altLang="en-US" sz="2100" b="1" dirty="0"/>
              <a:t>Did you feel a sensation of disturbed or impaired spatial orientation (world seems visually odd)?</a:t>
            </a:r>
          </a:p>
          <a:p>
            <a:r>
              <a:rPr lang="en-US" altLang="en-US" sz="2100" b="1" dirty="0"/>
              <a:t>Did you feel giddy, lightheaded, or dizzy?</a:t>
            </a:r>
          </a:p>
          <a:p>
            <a:endParaRPr lang="en-US" altLang="en-US" sz="2100" b="1" dirty="0"/>
          </a:p>
          <a:p>
            <a:endParaRPr lang="en-US" altLang="en-US" sz="2100" b="1" dirty="0"/>
          </a:p>
          <a:p>
            <a:endParaRPr lang="en-US" altLang="en-US" sz="2100" b="1" dirty="0"/>
          </a:p>
        </p:txBody>
      </p:sp>
      <p:cxnSp>
        <p:nvCxnSpPr>
          <p:cNvPr id="6" name="Straight Connector 5"/>
          <p:cNvCxnSpPr/>
          <p:nvPr/>
        </p:nvCxnSpPr>
        <p:spPr>
          <a:xfrm>
            <a:off x="457200" y="3335188"/>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744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42900" y="2095337"/>
            <a:ext cx="6172200" cy="857250"/>
          </a:xfrm>
        </p:spPr>
        <p:txBody>
          <a:bodyPr/>
          <a:lstStyle/>
          <a:p>
            <a:r>
              <a:rPr lang="en-US" altLang="en-US" b="1" dirty="0"/>
              <a:t>Dizzy/Vertigo </a:t>
            </a:r>
            <a:br>
              <a:rPr lang="en-US" altLang="en-US" b="1" dirty="0"/>
            </a:br>
            <a:r>
              <a:rPr lang="en-US" altLang="en-US" b="1" dirty="0"/>
              <a:t>Clinical Questions</a:t>
            </a:r>
          </a:p>
        </p:txBody>
      </p:sp>
      <p:sp>
        <p:nvSpPr>
          <p:cNvPr id="103427" name="Rectangle 3"/>
          <p:cNvSpPr>
            <a:spLocks noGrp="1" noChangeArrowheads="1"/>
          </p:cNvSpPr>
          <p:nvPr>
            <p:ph idx="1"/>
          </p:nvPr>
        </p:nvSpPr>
        <p:spPr>
          <a:xfrm>
            <a:off x="86080" y="3455990"/>
            <a:ext cx="6570821" cy="3543300"/>
          </a:xfrm>
        </p:spPr>
        <p:txBody>
          <a:bodyPr/>
          <a:lstStyle/>
          <a:p>
            <a:pPr marL="85721" indent="0">
              <a:buNone/>
            </a:pPr>
            <a:r>
              <a:rPr lang="en-US" altLang="en-US" b="1" dirty="0">
                <a:highlight>
                  <a:srgbClr val="FFFF00"/>
                </a:highlight>
              </a:rPr>
              <a:t>Past History</a:t>
            </a:r>
          </a:p>
          <a:p>
            <a:endParaRPr lang="en-US" altLang="en-US" sz="2100" b="1" dirty="0"/>
          </a:p>
          <a:p>
            <a:r>
              <a:rPr lang="en-US" altLang="en-US" sz="2100" b="1" dirty="0"/>
              <a:t>Have you ever been diagnosed with syncope, near syncope, vertigo, or dizziness in the past?</a:t>
            </a:r>
          </a:p>
          <a:p>
            <a:endParaRPr lang="en-US" altLang="en-US" sz="2100" b="1" dirty="0"/>
          </a:p>
          <a:p>
            <a:r>
              <a:rPr lang="en-US" altLang="en-US" sz="2100" b="1" dirty="0"/>
              <a:t>Have you ever been treated for low blood count, low blood pressure, low heart rate, or low blood sugar?</a:t>
            </a:r>
          </a:p>
          <a:p>
            <a:endParaRPr lang="en-US" altLang="en-US" sz="2100" b="1" dirty="0"/>
          </a:p>
          <a:p>
            <a:endParaRPr lang="en-US" altLang="en-US" sz="2100" b="1" dirty="0"/>
          </a:p>
          <a:p>
            <a:endParaRPr lang="en-US" altLang="en-US" sz="2100" b="1" dirty="0"/>
          </a:p>
          <a:p>
            <a:endParaRPr lang="en-US" altLang="en-US" sz="2100" b="1" dirty="0"/>
          </a:p>
        </p:txBody>
      </p:sp>
      <p:cxnSp>
        <p:nvCxnSpPr>
          <p:cNvPr id="6" name="Straight Connector 5"/>
          <p:cNvCxnSpPr/>
          <p:nvPr/>
        </p:nvCxnSpPr>
        <p:spPr>
          <a:xfrm>
            <a:off x="513990" y="3306433"/>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666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6"/>
          <p:cNvSpPr txBox="1">
            <a:spLocks noGrp="1"/>
          </p:cNvSpPr>
          <p:nvPr>
            <p:ph type="title"/>
          </p:nvPr>
        </p:nvSpPr>
        <p:spPr>
          <a:xfrm>
            <a:off x="342900" y="2660892"/>
            <a:ext cx="6172200" cy="491729"/>
          </a:xfrm>
          <a:prstGeom prst="rect">
            <a:avLst/>
          </a:prstGeom>
          <a:noFill/>
          <a:ln>
            <a:noFill/>
          </a:ln>
        </p:spPr>
        <p:txBody>
          <a:bodyPr spcFirstLastPara="1" wrap="square" lIns="68569" tIns="34275" rIns="68569" bIns="34275" anchor="ctr" anchorCtr="0">
            <a:noAutofit/>
          </a:bodyPr>
          <a:lstStyle/>
          <a:p>
            <a:r>
              <a:rPr lang="en-US" b="1" dirty="0"/>
              <a:t>No financial conflicts.</a:t>
            </a:r>
            <a:br>
              <a:rPr lang="en-US" b="1" dirty="0"/>
            </a:br>
            <a:br>
              <a:rPr lang="en-US" b="1" dirty="0"/>
            </a:br>
            <a:r>
              <a:rPr lang="en-US" b="1" dirty="0"/>
              <a:t>FERNE President and Board Chair.</a:t>
            </a:r>
            <a:endParaRPr dirty="0"/>
          </a:p>
        </p:txBody>
      </p:sp>
      <p:pic>
        <p:nvPicPr>
          <p:cNvPr id="123" name="Google Shape;123;p16"/>
          <p:cNvPicPr preferRelativeResize="0"/>
          <p:nvPr/>
        </p:nvPicPr>
        <p:blipFill rotWithShape="1">
          <a:blip r:embed="rId3">
            <a:alphaModFix/>
          </a:blip>
          <a:srcRect/>
          <a:stretch/>
        </p:blipFill>
        <p:spPr>
          <a:xfrm>
            <a:off x="1671638" y="502489"/>
            <a:ext cx="3729038" cy="921544"/>
          </a:xfrm>
          <a:prstGeom prst="rect">
            <a:avLst/>
          </a:prstGeom>
          <a:noFill/>
          <a:ln>
            <a:noFill/>
          </a:ln>
        </p:spPr>
      </p:pic>
      <p:sp>
        <p:nvSpPr>
          <p:cNvPr id="3" name="TextBox 2">
            <a:extLst>
              <a:ext uri="{FF2B5EF4-FFF2-40B4-BE49-F238E27FC236}">
                <a16:creationId xmlns:a16="http://schemas.microsoft.com/office/drawing/2014/main" id="{D28C4EAC-D4C7-AD24-185F-33415F6FD97F}"/>
              </a:ext>
            </a:extLst>
          </p:cNvPr>
          <p:cNvSpPr txBox="1"/>
          <p:nvPr/>
        </p:nvSpPr>
        <p:spPr>
          <a:xfrm>
            <a:off x="1130238" y="4389480"/>
            <a:ext cx="4597523" cy="1061829"/>
          </a:xfrm>
          <a:prstGeom prst="rect">
            <a:avLst/>
          </a:prstGeom>
          <a:noFill/>
        </p:spPr>
        <p:txBody>
          <a:bodyPr wrap="square">
            <a:spAutoFit/>
          </a:bodyPr>
          <a:lstStyle/>
          <a:p>
            <a:r>
              <a:rPr lang="en-US" sz="1050" dirty="0"/>
              <a:t>Please go to our ferne.org website and our YouTube channel for more content related to the optimal care of the patient with dizziness and vertigo.</a:t>
            </a:r>
          </a:p>
          <a:p>
            <a:endParaRPr lang="en-US" sz="1050" dirty="0"/>
          </a:p>
          <a:p>
            <a:r>
              <a:rPr lang="en-US" sz="1050" dirty="0"/>
              <a:t>Follow us on social media for more real-time information on the care of all patients with neurological illnesses, injuries, and emergencies.</a:t>
            </a:r>
          </a:p>
        </p:txBody>
      </p:sp>
      <p:pic>
        <p:nvPicPr>
          <p:cNvPr id="6" name="Picture 5">
            <a:extLst>
              <a:ext uri="{FF2B5EF4-FFF2-40B4-BE49-F238E27FC236}">
                <a16:creationId xmlns:a16="http://schemas.microsoft.com/office/drawing/2014/main" id="{E93E6B24-BB89-A08E-69C7-15FEB63EE928}"/>
              </a:ext>
            </a:extLst>
          </p:cNvPr>
          <p:cNvPicPr>
            <a:picLocks noChangeAspect="1"/>
          </p:cNvPicPr>
          <p:nvPr/>
        </p:nvPicPr>
        <p:blipFill>
          <a:blip r:embed="rId4"/>
          <a:stretch>
            <a:fillRect/>
          </a:stretch>
        </p:blipFill>
        <p:spPr>
          <a:xfrm>
            <a:off x="1681209" y="5591400"/>
            <a:ext cx="471488" cy="471488"/>
          </a:xfrm>
          <a:prstGeom prst="rect">
            <a:avLst/>
          </a:prstGeom>
        </p:spPr>
      </p:pic>
      <p:pic>
        <p:nvPicPr>
          <p:cNvPr id="7" name="Picture 6">
            <a:extLst>
              <a:ext uri="{FF2B5EF4-FFF2-40B4-BE49-F238E27FC236}">
                <a16:creationId xmlns:a16="http://schemas.microsoft.com/office/drawing/2014/main" id="{0FA15CF9-8F96-B8B8-CE2B-1E4F06BFDAFA}"/>
              </a:ext>
            </a:extLst>
          </p:cNvPr>
          <p:cNvPicPr>
            <a:picLocks noChangeAspect="1"/>
          </p:cNvPicPr>
          <p:nvPr/>
        </p:nvPicPr>
        <p:blipFill>
          <a:blip r:embed="rId5"/>
          <a:stretch>
            <a:fillRect/>
          </a:stretch>
        </p:blipFill>
        <p:spPr>
          <a:xfrm>
            <a:off x="2345150" y="5591400"/>
            <a:ext cx="471488" cy="471488"/>
          </a:xfrm>
          <a:prstGeom prst="rect">
            <a:avLst/>
          </a:prstGeom>
        </p:spPr>
      </p:pic>
      <p:pic>
        <p:nvPicPr>
          <p:cNvPr id="8" name="Picture 7">
            <a:extLst>
              <a:ext uri="{FF2B5EF4-FFF2-40B4-BE49-F238E27FC236}">
                <a16:creationId xmlns:a16="http://schemas.microsoft.com/office/drawing/2014/main" id="{578BB1F4-87F7-85B8-04F2-8A165FDD918A}"/>
              </a:ext>
            </a:extLst>
          </p:cNvPr>
          <p:cNvPicPr>
            <a:picLocks noChangeAspect="1"/>
          </p:cNvPicPr>
          <p:nvPr/>
        </p:nvPicPr>
        <p:blipFill>
          <a:blip r:embed="rId6"/>
          <a:stretch>
            <a:fillRect/>
          </a:stretch>
        </p:blipFill>
        <p:spPr>
          <a:xfrm>
            <a:off x="3064668" y="5591400"/>
            <a:ext cx="471489" cy="471489"/>
          </a:xfrm>
          <a:prstGeom prst="rect">
            <a:avLst/>
          </a:prstGeom>
        </p:spPr>
      </p:pic>
      <p:pic>
        <p:nvPicPr>
          <p:cNvPr id="9" name="Picture 8">
            <a:extLst>
              <a:ext uri="{FF2B5EF4-FFF2-40B4-BE49-F238E27FC236}">
                <a16:creationId xmlns:a16="http://schemas.microsoft.com/office/drawing/2014/main" id="{1AEB47B6-A26E-3CCA-34D1-CFD79BBF15A5}"/>
              </a:ext>
            </a:extLst>
          </p:cNvPr>
          <p:cNvPicPr>
            <a:picLocks noChangeAspect="1"/>
          </p:cNvPicPr>
          <p:nvPr/>
        </p:nvPicPr>
        <p:blipFill>
          <a:blip r:embed="rId7"/>
          <a:stretch>
            <a:fillRect/>
          </a:stretch>
        </p:blipFill>
        <p:spPr>
          <a:xfrm>
            <a:off x="3784187" y="5591400"/>
            <a:ext cx="471489" cy="471489"/>
          </a:xfrm>
          <a:prstGeom prst="rect">
            <a:avLst/>
          </a:prstGeom>
        </p:spPr>
      </p:pic>
      <p:pic>
        <p:nvPicPr>
          <p:cNvPr id="10" name="Picture 9">
            <a:extLst>
              <a:ext uri="{FF2B5EF4-FFF2-40B4-BE49-F238E27FC236}">
                <a16:creationId xmlns:a16="http://schemas.microsoft.com/office/drawing/2014/main" id="{084A8B9B-09A6-08B7-BCA7-FDA00782CA82}"/>
              </a:ext>
            </a:extLst>
          </p:cNvPr>
          <p:cNvPicPr>
            <a:picLocks noChangeAspect="1"/>
          </p:cNvPicPr>
          <p:nvPr/>
        </p:nvPicPr>
        <p:blipFill>
          <a:blip r:embed="rId8"/>
          <a:stretch>
            <a:fillRect/>
          </a:stretch>
        </p:blipFill>
        <p:spPr>
          <a:xfrm>
            <a:off x="4476598" y="5610091"/>
            <a:ext cx="471489" cy="47148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42900" y="2000369"/>
            <a:ext cx="6172200" cy="857250"/>
          </a:xfrm>
        </p:spPr>
        <p:txBody>
          <a:bodyPr/>
          <a:lstStyle/>
          <a:p>
            <a:r>
              <a:rPr lang="en-US" altLang="en-US" sz="3000" b="1" dirty="0"/>
              <a:t>Clinical Questions Take Home Points</a:t>
            </a:r>
          </a:p>
        </p:txBody>
      </p:sp>
      <p:sp>
        <p:nvSpPr>
          <p:cNvPr id="103427" name="Rectangle 3"/>
          <p:cNvSpPr>
            <a:spLocks noGrp="1" noChangeArrowheads="1"/>
          </p:cNvSpPr>
          <p:nvPr>
            <p:ph idx="1"/>
          </p:nvPr>
        </p:nvSpPr>
        <p:spPr>
          <a:xfrm>
            <a:off x="140861" y="3001666"/>
            <a:ext cx="6484264" cy="3543300"/>
          </a:xfrm>
        </p:spPr>
        <p:txBody>
          <a:bodyPr/>
          <a:lstStyle/>
          <a:p>
            <a:pPr marL="85721" indent="0">
              <a:buNone/>
            </a:pPr>
            <a:r>
              <a:rPr lang="en-US" altLang="en-US" b="1" dirty="0">
                <a:highlight>
                  <a:srgbClr val="FFFF00"/>
                </a:highlight>
              </a:rPr>
              <a:t>Questions Order</a:t>
            </a:r>
          </a:p>
          <a:p>
            <a:r>
              <a:rPr lang="en-US" altLang="en-US" sz="2100" b="1" dirty="0"/>
              <a:t>Go in “reverse” order</a:t>
            </a:r>
          </a:p>
          <a:p>
            <a:r>
              <a:rPr lang="en-US" altLang="en-US" sz="2100" b="1" dirty="0"/>
              <a:t>Start with syncope and near syncope</a:t>
            </a:r>
          </a:p>
          <a:p>
            <a:r>
              <a:rPr lang="en-US" altLang="en-US" sz="2100" b="1" dirty="0"/>
              <a:t>Consider unsteadiness with standing/gait</a:t>
            </a:r>
          </a:p>
          <a:p>
            <a:r>
              <a:rPr lang="en-US" altLang="en-US" sz="2100" b="1" dirty="0"/>
              <a:t>Probe vertigo symptoms (type/timing/triggers)</a:t>
            </a:r>
          </a:p>
          <a:p>
            <a:r>
              <a:rPr lang="en-US" altLang="en-US" sz="2100" b="1" dirty="0"/>
              <a:t>Discuss feeling dizzy last</a:t>
            </a:r>
          </a:p>
          <a:p>
            <a:r>
              <a:rPr lang="en-US" altLang="en-US" sz="2100" b="1" dirty="0"/>
              <a:t>Review systemic causes of dizzy/weakness symptoms</a:t>
            </a:r>
          </a:p>
          <a:p>
            <a:endParaRPr lang="en-US" altLang="en-US" sz="2100" b="1" dirty="0"/>
          </a:p>
          <a:p>
            <a:endParaRPr lang="en-US" altLang="en-US" sz="2100" b="1" dirty="0"/>
          </a:p>
          <a:p>
            <a:endParaRPr lang="en-US" altLang="en-US" sz="2100" b="1" dirty="0"/>
          </a:p>
          <a:p>
            <a:endParaRPr lang="en-US" altLang="en-US" sz="2100" b="1" dirty="0"/>
          </a:p>
        </p:txBody>
      </p:sp>
      <p:cxnSp>
        <p:nvCxnSpPr>
          <p:cNvPr id="6" name="Straight Connector 5"/>
          <p:cNvCxnSpPr/>
          <p:nvPr/>
        </p:nvCxnSpPr>
        <p:spPr>
          <a:xfrm>
            <a:off x="658483" y="2845728"/>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967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42900" y="2000250"/>
            <a:ext cx="6172200" cy="857250"/>
          </a:xfrm>
        </p:spPr>
        <p:txBody>
          <a:bodyPr/>
          <a:lstStyle/>
          <a:p>
            <a:r>
              <a:rPr lang="en-US" altLang="en-US" sz="3000" b="1" dirty="0"/>
              <a:t>Clinical Diagnoses Take Home Points</a:t>
            </a:r>
          </a:p>
        </p:txBody>
      </p:sp>
      <p:sp>
        <p:nvSpPr>
          <p:cNvPr id="103427" name="Rectangle 3"/>
          <p:cNvSpPr>
            <a:spLocks noGrp="1" noChangeArrowheads="1"/>
          </p:cNvSpPr>
          <p:nvPr>
            <p:ph idx="1"/>
          </p:nvPr>
        </p:nvSpPr>
        <p:spPr>
          <a:xfrm>
            <a:off x="179774" y="2961409"/>
            <a:ext cx="6484264" cy="3543300"/>
          </a:xfrm>
        </p:spPr>
        <p:txBody>
          <a:bodyPr/>
          <a:lstStyle/>
          <a:p>
            <a:pPr marL="85721" indent="0">
              <a:buNone/>
            </a:pPr>
            <a:r>
              <a:rPr lang="en-US" altLang="en-US" b="1" dirty="0">
                <a:highlight>
                  <a:srgbClr val="FFFF00"/>
                </a:highlight>
              </a:rPr>
              <a:t>Diagnoses</a:t>
            </a:r>
          </a:p>
          <a:p>
            <a:r>
              <a:rPr lang="en-US" altLang="en-US" sz="2100" b="1" dirty="0"/>
              <a:t>Systemic diagnoses can be determined efficiently.</a:t>
            </a:r>
          </a:p>
          <a:p>
            <a:r>
              <a:rPr lang="en-US" altLang="en-US" sz="2100" b="1" dirty="0"/>
              <a:t>Syncope/near syncope?  Diagnosis established.</a:t>
            </a:r>
          </a:p>
          <a:p>
            <a:r>
              <a:rPr lang="en-US" altLang="en-US" sz="2100" b="1" dirty="0"/>
              <a:t>Unsteady with standing/gait? Cerebellar ischemia*?</a:t>
            </a:r>
          </a:p>
          <a:p>
            <a:r>
              <a:rPr lang="en-US" altLang="en-US" sz="2100" b="1" dirty="0"/>
              <a:t>Vertigo symptoms? </a:t>
            </a:r>
          </a:p>
          <a:p>
            <a:pPr lvl="1"/>
            <a:r>
              <a:rPr lang="en-US" altLang="en-US" sz="1800" b="1" dirty="0"/>
              <a:t>Current, continuous? Acute Vestibular Syndrome (AVS)*</a:t>
            </a:r>
          </a:p>
          <a:p>
            <a:pPr lvl="1"/>
            <a:r>
              <a:rPr lang="en-US" altLang="en-US" sz="1800" b="1" dirty="0"/>
              <a:t>Spontaneous episodic vertigo (</a:t>
            </a:r>
            <a:r>
              <a:rPr lang="en-US" altLang="en-US" sz="1800" b="1" dirty="0" err="1"/>
              <a:t>sEVS</a:t>
            </a:r>
            <a:r>
              <a:rPr lang="en-US" altLang="en-US" sz="1800" b="1" dirty="0"/>
              <a:t>)*</a:t>
            </a:r>
          </a:p>
          <a:p>
            <a:pPr lvl="1"/>
            <a:r>
              <a:rPr lang="en-US" altLang="en-US" sz="1800" b="1" dirty="0"/>
              <a:t>Triggered episodic vertigo (</a:t>
            </a:r>
            <a:r>
              <a:rPr lang="en-US" altLang="en-US" sz="1800" b="1" dirty="0" err="1"/>
              <a:t>tEVS</a:t>
            </a:r>
            <a:r>
              <a:rPr lang="en-US" altLang="en-US" sz="1800" b="1" dirty="0"/>
              <a:t>)</a:t>
            </a:r>
          </a:p>
          <a:p>
            <a:r>
              <a:rPr lang="en-US" altLang="en-US" sz="2100" b="1" dirty="0"/>
              <a:t>Non-specific dizziness is the diagnosis of exclusion.</a:t>
            </a:r>
          </a:p>
          <a:p>
            <a:endParaRPr lang="en-US" altLang="en-US" sz="2100" b="1" dirty="0"/>
          </a:p>
          <a:p>
            <a:endParaRPr lang="en-US" altLang="en-US" sz="2100" b="1" dirty="0"/>
          </a:p>
          <a:p>
            <a:endParaRPr lang="en-US" altLang="en-US" sz="2100" b="1" dirty="0"/>
          </a:p>
          <a:p>
            <a:endParaRPr lang="en-US" altLang="en-US" sz="2100" b="1" dirty="0"/>
          </a:p>
        </p:txBody>
      </p:sp>
      <p:cxnSp>
        <p:nvCxnSpPr>
          <p:cNvPr id="6" name="Straight Connector 5"/>
          <p:cNvCxnSpPr/>
          <p:nvPr/>
        </p:nvCxnSpPr>
        <p:spPr>
          <a:xfrm>
            <a:off x="685800" y="2800350"/>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114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342900" y="3943352"/>
            <a:ext cx="6172200" cy="777479"/>
          </a:xfrm>
          <a:prstGeom prst="rect">
            <a:avLst/>
          </a:prstGeom>
          <a:noFill/>
          <a:ln>
            <a:noFill/>
          </a:ln>
        </p:spPr>
        <p:txBody>
          <a:bodyPr spcFirstLastPara="1" wrap="square" lIns="68569" tIns="34275" rIns="68569" bIns="34275" anchor="ctr" anchorCtr="0">
            <a:noAutofit/>
          </a:bodyPr>
          <a:lstStyle/>
          <a:p>
            <a:r>
              <a:rPr lang="en-US" sz="4500" b="1" dirty="0"/>
              <a:t>Relevant Disease States That Can Cause Dizziness/Vertigo</a:t>
            </a:r>
            <a:endParaRPr sz="4500" b="1" dirty="0"/>
          </a:p>
        </p:txBody>
      </p:sp>
    </p:spTree>
    <p:extLst>
      <p:ext uri="{BB962C8B-B14F-4D97-AF65-F5344CB8AC3E}">
        <p14:creationId xmlns:p14="http://schemas.microsoft.com/office/powerpoint/2010/main" val="1185213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42900" y="2000250"/>
            <a:ext cx="6172200" cy="857250"/>
          </a:xfrm>
        </p:spPr>
        <p:txBody>
          <a:bodyPr/>
          <a:lstStyle/>
          <a:p>
            <a:r>
              <a:rPr lang="en-US" altLang="en-US" sz="3000" b="1" dirty="0"/>
              <a:t>Dizziness/Vertigo Diagnoses</a:t>
            </a:r>
          </a:p>
        </p:txBody>
      </p:sp>
      <p:sp>
        <p:nvSpPr>
          <p:cNvPr id="103427" name="Rectangle 3"/>
          <p:cNvSpPr>
            <a:spLocks noGrp="1" noChangeArrowheads="1"/>
          </p:cNvSpPr>
          <p:nvPr>
            <p:ph idx="1"/>
          </p:nvPr>
        </p:nvSpPr>
        <p:spPr>
          <a:xfrm>
            <a:off x="179774" y="2961409"/>
            <a:ext cx="6484264" cy="3543300"/>
          </a:xfrm>
        </p:spPr>
        <p:txBody>
          <a:bodyPr/>
          <a:lstStyle/>
          <a:p>
            <a:pPr marL="85721" indent="0">
              <a:buNone/>
            </a:pPr>
            <a:r>
              <a:rPr lang="en-US" altLang="en-US" b="1" dirty="0"/>
              <a:t>In Alphabetical Order:</a:t>
            </a:r>
          </a:p>
          <a:p>
            <a:r>
              <a:rPr lang="en-US" altLang="en-US" sz="2100" b="1" dirty="0"/>
              <a:t>Alternobaric Vertigo (Ruptured TM)</a:t>
            </a:r>
          </a:p>
          <a:p>
            <a:r>
              <a:rPr lang="en-US" altLang="en-US" sz="2100" b="1" dirty="0"/>
              <a:t>Benign Paroxysmal Positional Vertigo (BPPV)</a:t>
            </a:r>
          </a:p>
          <a:p>
            <a:r>
              <a:rPr lang="en-US" altLang="en-US" sz="2100" b="1" dirty="0"/>
              <a:t>Brainstem Infraction*</a:t>
            </a:r>
          </a:p>
          <a:p>
            <a:r>
              <a:rPr lang="en-US" altLang="en-US" sz="2100" b="1" dirty="0"/>
              <a:t>Central Vertigo*</a:t>
            </a:r>
          </a:p>
          <a:p>
            <a:r>
              <a:rPr lang="en-US" altLang="en-US" sz="2100" b="1" dirty="0"/>
              <a:t>Cerebellar Dysfunction / Ischemia / Infarct*</a:t>
            </a:r>
          </a:p>
          <a:p>
            <a:r>
              <a:rPr lang="en-US" altLang="en-US" sz="2100" b="1" dirty="0"/>
              <a:t>Anterior Ischemic Stroke / TIA*</a:t>
            </a:r>
          </a:p>
          <a:p>
            <a:r>
              <a:rPr lang="en-US" altLang="en-US" sz="2100" b="1" dirty="0"/>
              <a:t>Labyrinthitis</a:t>
            </a:r>
          </a:p>
          <a:p>
            <a:r>
              <a:rPr lang="en-US" altLang="en-US" sz="2100" b="1" dirty="0"/>
              <a:t>Meniere Disease </a:t>
            </a:r>
          </a:p>
          <a:p>
            <a:endParaRPr lang="en-US" altLang="en-US" sz="2100" b="1" dirty="0"/>
          </a:p>
          <a:p>
            <a:endParaRPr lang="en-US" altLang="en-US" sz="2100" b="1" dirty="0"/>
          </a:p>
          <a:p>
            <a:endParaRPr lang="en-US" altLang="en-US" sz="2100" b="1" dirty="0"/>
          </a:p>
        </p:txBody>
      </p:sp>
      <p:cxnSp>
        <p:nvCxnSpPr>
          <p:cNvPr id="6" name="Straight Connector 5"/>
          <p:cNvCxnSpPr/>
          <p:nvPr/>
        </p:nvCxnSpPr>
        <p:spPr>
          <a:xfrm>
            <a:off x="685800" y="2800350"/>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538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7D1A74-9383-21BB-E0DB-3EF19B1EAC40}"/>
              </a:ext>
            </a:extLst>
          </p:cNvPr>
          <p:cNvPicPr>
            <a:picLocks noChangeAspect="1"/>
          </p:cNvPicPr>
          <p:nvPr/>
        </p:nvPicPr>
        <p:blipFill>
          <a:blip r:embed="rId2"/>
          <a:stretch>
            <a:fillRect/>
          </a:stretch>
        </p:blipFill>
        <p:spPr>
          <a:xfrm>
            <a:off x="3537549" y="5092572"/>
            <a:ext cx="2006949" cy="1645698"/>
          </a:xfrm>
          <a:prstGeom prst="rect">
            <a:avLst/>
          </a:prstGeom>
        </p:spPr>
      </p:pic>
      <p:sp>
        <p:nvSpPr>
          <p:cNvPr id="103426" name="Rectangle 2"/>
          <p:cNvSpPr>
            <a:spLocks noGrp="1" noChangeArrowheads="1"/>
          </p:cNvSpPr>
          <p:nvPr>
            <p:ph type="title"/>
          </p:nvPr>
        </p:nvSpPr>
        <p:spPr>
          <a:xfrm>
            <a:off x="342900" y="1495947"/>
            <a:ext cx="6172200" cy="857250"/>
          </a:xfrm>
        </p:spPr>
        <p:txBody>
          <a:bodyPr/>
          <a:lstStyle/>
          <a:p>
            <a:r>
              <a:rPr lang="en-US" altLang="en-US" sz="3000" b="1" dirty="0"/>
              <a:t>Dizziness/Vertigo Diagnoses</a:t>
            </a:r>
          </a:p>
        </p:txBody>
      </p:sp>
      <p:sp>
        <p:nvSpPr>
          <p:cNvPr id="103427" name="Rectangle 3"/>
          <p:cNvSpPr>
            <a:spLocks noGrp="1" noChangeArrowheads="1"/>
          </p:cNvSpPr>
          <p:nvPr>
            <p:ph idx="1"/>
          </p:nvPr>
        </p:nvSpPr>
        <p:spPr>
          <a:xfrm>
            <a:off x="179772" y="2593348"/>
            <a:ext cx="6484264" cy="3007160"/>
          </a:xfrm>
        </p:spPr>
        <p:txBody>
          <a:bodyPr/>
          <a:lstStyle/>
          <a:p>
            <a:pPr marL="85721" indent="0">
              <a:buNone/>
            </a:pPr>
            <a:r>
              <a:rPr lang="en-US" altLang="en-US" b="1" dirty="0"/>
              <a:t>In Alphabetical Order (</a:t>
            </a:r>
            <a:r>
              <a:rPr lang="en-US" altLang="en-US" b="1" dirty="0" err="1"/>
              <a:t>Con’t</a:t>
            </a:r>
            <a:r>
              <a:rPr lang="en-US" altLang="en-US" b="1" dirty="0"/>
              <a:t>)</a:t>
            </a:r>
          </a:p>
          <a:p>
            <a:r>
              <a:rPr lang="en-US" altLang="en-US" sz="2100" b="1" dirty="0"/>
              <a:t>Migraine-Associated Vertigo*</a:t>
            </a:r>
          </a:p>
          <a:p>
            <a:r>
              <a:rPr lang="en-US" altLang="en-US" sz="2100" b="1" dirty="0"/>
              <a:t>Motion Sickness</a:t>
            </a:r>
          </a:p>
          <a:p>
            <a:r>
              <a:rPr lang="en-US" altLang="en-US" sz="2100" b="1" dirty="0"/>
              <a:t>Peripheral Vertigo</a:t>
            </a:r>
          </a:p>
          <a:p>
            <a:r>
              <a:rPr lang="en-US" altLang="en-US" sz="2100" b="1" dirty="0"/>
              <a:t>Persistent Postural-Perceptual Dizziness</a:t>
            </a:r>
          </a:p>
          <a:p>
            <a:r>
              <a:rPr lang="en-US" altLang="en-US" sz="2100" b="1" dirty="0"/>
              <a:t>Vertebrobasilar Insufficiency / Stroke*</a:t>
            </a:r>
          </a:p>
          <a:p>
            <a:r>
              <a:rPr lang="en-US" altLang="en-US" sz="2100" b="1" dirty="0"/>
              <a:t>Vestibular Neuronitis</a:t>
            </a:r>
          </a:p>
          <a:p>
            <a:r>
              <a:rPr lang="en-US" altLang="en-US" sz="2100" b="1" dirty="0"/>
              <a:t>Wallenberg Syndrome*</a:t>
            </a:r>
            <a:endParaRPr lang="en-US" altLang="en-US" b="1" dirty="0"/>
          </a:p>
          <a:p>
            <a:endParaRPr lang="en-US" altLang="en-US" sz="2100" b="1" dirty="0"/>
          </a:p>
        </p:txBody>
      </p:sp>
      <p:cxnSp>
        <p:nvCxnSpPr>
          <p:cNvPr id="6" name="Straight Connector 5"/>
          <p:cNvCxnSpPr/>
          <p:nvPr/>
        </p:nvCxnSpPr>
        <p:spPr>
          <a:xfrm>
            <a:off x="680049" y="2324083"/>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4FF0659-37B1-347F-6396-A125986E01D7}"/>
              </a:ext>
            </a:extLst>
          </p:cNvPr>
          <p:cNvSpPr txBox="1"/>
          <p:nvPr/>
        </p:nvSpPr>
        <p:spPr>
          <a:xfrm>
            <a:off x="179772" y="5832511"/>
            <a:ext cx="2913499" cy="830997"/>
          </a:xfrm>
          <a:prstGeom prst="rect">
            <a:avLst/>
          </a:prstGeom>
          <a:noFill/>
        </p:spPr>
        <p:txBody>
          <a:bodyPr wrap="square" rtlCol="0">
            <a:spAutoFit/>
          </a:bodyPr>
          <a:lstStyle/>
          <a:p>
            <a:r>
              <a:rPr lang="en-US" sz="1200" b="1" dirty="0">
                <a:solidFill>
                  <a:srgbClr val="4D5156"/>
                </a:solidFill>
                <a:latin typeface="Roboto" panose="02000000000000000000" pitchFamily="2" charset="0"/>
              </a:rPr>
              <a:t>Wallenberg syndrome is a neurological condition that is also referred to as lateral medullary syndrome or posterior inferior cerebellar artery syndrome</a:t>
            </a:r>
            <a:r>
              <a:rPr lang="en-US" sz="1050" dirty="0">
                <a:solidFill>
                  <a:srgbClr val="4D5156"/>
                </a:solidFill>
                <a:latin typeface="Roboto" panose="02000000000000000000" pitchFamily="2" charset="0"/>
              </a:rPr>
              <a:t>.</a:t>
            </a:r>
            <a:endParaRPr lang="en-US" sz="1050" dirty="0"/>
          </a:p>
        </p:txBody>
      </p:sp>
    </p:spTree>
    <p:extLst>
      <p:ext uri="{BB962C8B-B14F-4D97-AF65-F5344CB8AC3E}">
        <p14:creationId xmlns:p14="http://schemas.microsoft.com/office/powerpoint/2010/main" val="4044650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342900" y="3943352"/>
            <a:ext cx="6172200" cy="777479"/>
          </a:xfrm>
          <a:prstGeom prst="rect">
            <a:avLst/>
          </a:prstGeom>
          <a:noFill/>
          <a:ln>
            <a:noFill/>
          </a:ln>
        </p:spPr>
        <p:txBody>
          <a:bodyPr spcFirstLastPara="1" wrap="square" lIns="68569" tIns="34275" rIns="68569" bIns="34275" anchor="ctr" anchorCtr="0">
            <a:noAutofit/>
          </a:bodyPr>
          <a:lstStyle/>
          <a:p>
            <a:r>
              <a:rPr lang="en-US" sz="4500" b="1" dirty="0"/>
              <a:t>Diagnoses Related to Three Vertigo Types</a:t>
            </a:r>
            <a:endParaRPr sz="4500" b="1" dirty="0"/>
          </a:p>
        </p:txBody>
      </p:sp>
    </p:spTree>
    <p:extLst>
      <p:ext uri="{BB962C8B-B14F-4D97-AF65-F5344CB8AC3E}">
        <p14:creationId xmlns:p14="http://schemas.microsoft.com/office/powerpoint/2010/main" val="1468631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86052" y="677532"/>
            <a:ext cx="6371948" cy="857250"/>
          </a:xfrm>
        </p:spPr>
        <p:txBody>
          <a:bodyPr/>
          <a:lstStyle/>
          <a:p>
            <a:r>
              <a:rPr lang="en-US" altLang="en-US" b="1" dirty="0"/>
              <a:t>Vertigo Types and </a:t>
            </a:r>
            <a:br>
              <a:rPr lang="en-US" altLang="en-US" b="1" dirty="0"/>
            </a:br>
            <a:r>
              <a:rPr lang="en-US" altLang="en-US" b="1" dirty="0"/>
              <a:t>Likely Diagnoses</a:t>
            </a:r>
          </a:p>
        </p:txBody>
      </p:sp>
      <p:sp>
        <p:nvSpPr>
          <p:cNvPr id="103427" name="Rectangle 3"/>
          <p:cNvSpPr>
            <a:spLocks noGrp="1" noChangeArrowheads="1"/>
          </p:cNvSpPr>
          <p:nvPr>
            <p:ph idx="1"/>
          </p:nvPr>
        </p:nvSpPr>
        <p:spPr>
          <a:xfrm>
            <a:off x="171450" y="2044597"/>
            <a:ext cx="6515100" cy="857250"/>
          </a:xfrm>
        </p:spPr>
        <p:txBody>
          <a:bodyPr/>
          <a:lstStyle/>
          <a:p>
            <a:pPr marL="85721" indent="0">
              <a:buNone/>
            </a:pPr>
            <a:r>
              <a:rPr lang="en-US" altLang="en-US" b="1" dirty="0"/>
              <a:t>What diagnoses are to be considered based on the vertigo timing, triggers, and current Sx?</a:t>
            </a:r>
            <a:endParaRPr lang="en-US" altLang="en-US" sz="2100" b="1" dirty="0"/>
          </a:p>
          <a:p>
            <a:pPr marL="85721" indent="0">
              <a:buNone/>
            </a:pPr>
            <a:endParaRPr lang="en-US" altLang="en-US" sz="2100" b="1" dirty="0"/>
          </a:p>
        </p:txBody>
      </p:sp>
      <p:cxnSp>
        <p:nvCxnSpPr>
          <p:cNvPr id="6" name="Straight Connector 5"/>
          <p:cNvCxnSpPr/>
          <p:nvPr/>
        </p:nvCxnSpPr>
        <p:spPr>
          <a:xfrm>
            <a:off x="708804" y="1828440"/>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5D71328-68E2-B420-EC23-5088ACDB8D06}"/>
              </a:ext>
            </a:extLst>
          </p:cNvPr>
          <p:cNvPicPr>
            <a:picLocks noChangeAspect="1"/>
          </p:cNvPicPr>
          <p:nvPr/>
        </p:nvPicPr>
        <p:blipFill>
          <a:blip r:embed="rId2"/>
          <a:stretch>
            <a:fillRect/>
          </a:stretch>
        </p:blipFill>
        <p:spPr>
          <a:xfrm>
            <a:off x="882251" y="3676205"/>
            <a:ext cx="4928589" cy="2772331"/>
          </a:xfrm>
          <a:prstGeom prst="rect">
            <a:avLst/>
          </a:prstGeom>
        </p:spPr>
      </p:pic>
    </p:spTree>
    <p:extLst>
      <p:ext uri="{BB962C8B-B14F-4D97-AF65-F5344CB8AC3E}">
        <p14:creationId xmlns:p14="http://schemas.microsoft.com/office/powerpoint/2010/main" val="2694887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BECE46F-447A-49B8-9C84-F5CA2C9831FB}"/>
              </a:ext>
            </a:extLst>
          </p:cNvPr>
          <p:cNvSpPr>
            <a:spLocks noGrp="1"/>
          </p:cNvSpPr>
          <p:nvPr>
            <p:ph type="title"/>
          </p:nvPr>
        </p:nvSpPr>
        <p:spPr>
          <a:xfrm>
            <a:off x="342900" y="2206229"/>
            <a:ext cx="6172200" cy="857250"/>
          </a:xfrm>
        </p:spPr>
        <p:txBody>
          <a:bodyPr/>
          <a:lstStyle/>
          <a:p>
            <a:endParaRPr lang="en-US"/>
          </a:p>
        </p:txBody>
      </p:sp>
      <p:pic>
        <p:nvPicPr>
          <p:cNvPr id="6" name="Content Placeholder 5">
            <a:extLst>
              <a:ext uri="{FF2B5EF4-FFF2-40B4-BE49-F238E27FC236}">
                <a16:creationId xmlns:a16="http://schemas.microsoft.com/office/drawing/2014/main" id="{00CA917A-14DD-4806-B2EF-07138C98B61F}"/>
              </a:ext>
            </a:extLst>
          </p:cNvPr>
          <p:cNvPicPr>
            <a:picLocks noGrp="1" noChangeAspect="1"/>
          </p:cNvPicPr>
          <p:nvPr>
            <p:ph idx="1"/>
          </p:nvPr>
        </p:nvPicPr>
        <p:blipFill>
          <a:blip r:embed="rId3"/>
          <a:stretch>
            <a:fillRect/>
          </a:stretch>
        </p:blipFill>
        <p:spPr>
          <a:xfrm>
            <a:off x="-1421963" y="706152"/>
            <a:ext cx="9816944" cy="5718866"/>
          </a:xfrm>
          <a:prstGeom prst="rect">
            <a:avLst/>
          </a:prstGeom>
          <a:noFill/>
        </p:spPr>
      </p:pic>
    </p:spTree>
    <p:extLst>
      <p:ext uri="{BB962C8B-B14F-4D97-AF65-F5344CB8AC3E}">
        <p14:creationId xmlns:p14="http://schemas.microsoft.com/office/powerpoint/2010/main" val="2472139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85D51-B9AB-3007-94F9-608104ACCEBB}"/>
              </a:ext>
            </a:extLst>
          </p:cNvPr>
          <p:cNvSpPr>
            <a:spLocks noGrp="1"/>
          </p:cNvSpPr>
          <p:nvPr>
            <p:ph type="title"/>
          </p:nvPr>
        </p:nvSpPr>
        <p:spPr>
          <a:xfrm>
            <a:off x="236601" y="1116572"/>
            <a:ext cx="6384798" cy="473440"/>
          </a:xfrm>
        </p:spPr>
        <p:txBody>
          <a:bodyPr/>
          <a:lstStyle/>
          <a:p>
            <a:r>
              <a:rPr lang="en-US" sz="3000" b="1" dirty="0"/>
              <a:t>Vertigo Timing, Triggers, Diagnoses:</a:t>
            </a:r>
            <a:br>
              <a:rPr lang="en-US" sz="3000" b="1" dirty="0"/>
            </a:br>
            <a:r>
              <a:rPr lang="en-US" sz="3000" b="1" dirty="0"/>
              <a:t>6 Benign and 4 Serious Causes </a:t>
            </a:r>
          </a:p>
        </p:txBody>
      </p:sp>
      <p:pic>
        <p:nvPicPr>
          <p:cNvPr id="5" name="Picture 4">
            <a:extLst>
              <a:ext uri="{FF2B5EF4-FFF2-40B4-BE49-F238E27FC236}">
                <a16:creationId xmlns:a16="http://schemas.microsoft.com/office/drawing/2014/main" id="{0D088B28-B5F4-5C08-DA26-E578F0C0DBD8}"/>
              </a:ext>
            </a:extLst>
          </p:cNvPr>
          <p:cNvPicPr>
            <a:picLocks noChangeAspect="1"/>
          </p:cNvPicPr>
          <p:nvPr/>
        </p:nvPicPr>
        <p:blipFill>
          <a:blip r:embed="rId2"/>
          <a:stretch>
            <a:fillRect/>
          </a:stretch>
        </p:blipFill>
        <p:spPr>
          <a:xfrm>
            <a:off x="0" y="2156754"/>
            <a:ext cx="6858000" cy="3857625"/>
          </a:xfrm>
          <a:prstGeom prst="rect">
            <a:avLst/>
          </a:prstGeom>
        </p:spPr>
      </p:pic>
      <p:sp>
        <p:nvSpPr>
          <p:cNvPr id="6" name="Rectangle: Rounded Corners 5">
            <a:extLst>
              <a:ext uri="{FF2B5EF4-FFF2-40B4-BE49-F238E27FC236}">
                <a16:creationId xmlns:a16="http://schemas.microsoft.com/office/drawing/2014/main" id="{553EB3C6-D704-CCDE-0A55-58ECB8F0C387}"/>
              </a:ext>
            </a:extLst>
          </p:cNvPr>
          <p:cNvSpPr/>
          <p:nvPr/>
        </p:nvSpPr>
        <p:spPr>
          <a:xfrm>
            <a:off x="2802531" y="2530052"/>
            <a:ext cx="1025371" cy="1851660"/>
          </a:xfrm>
          <a:prstGeom prst="roundRect">
            <a:avLst/>
          </a:prstGeom>
          <a:noFill/>
          <a:ln w="889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Rounded Corners 8">
            <a:extLst>
              <a:ext uri="{FF2B5EF4-FFF2-40B4-BE49-F238E27FC236}">
                <a16:creationId xmlns:a16="http://schemas.microsoft.com/office/drawing/2014/main" id="{9CF2D58D-A26E-BFBB-6ECF-D28F840ADFF1}"/>
              </a:ext>
            </a:extLst>
          </p:cNvPr>
          <p:cNvSpPr/>
          <p:nvPr/>
        </p:nvSpPr>
        <p:spPr>
          <a:xfrm>
            <a:off x="3827902" y="2542517"/>
            <a:ext cx="2016719" cy="1901730"/>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Rounded Corners 9">
            <a:extLst>
              <a:ext uri="{FF2B5EF4-FFF2-40B4-BE49-F238E27FC236}">
                <a16:creationId xmlns:a16="http://schemas.microsoft.com/office/drawing/2014/main" id="{06349FFE-E167-F887-FC3C-64E7D7B10D46}"/>
              </a:ext>
            </a:extLst>
          </p:cNvPr>
          <p:cNvSpPr/>
          <p:nvPr/>
        </p:nvSpPr>
        <p:spPr>
          <a:xfrm>
            <a:off x="930291" y="2625176"/>
            <a:ext cx="1936819" cy="1772826"/>
          </a:xfrm>
          <a:prstGeom prst="round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Arrow: Right 3">
            <a:extLst>
              <a:ext uri="{FF2B5EF4-FFF2-40B4-BE49-F238E27FC236}">
                <a16:creationId xmlns:a16="http://schemas.microsoft.com/office/drawing/2014/main" id="{260D0EAF-EB78-6A7F-FCED-9A66F26BB245}"/>
              </a:ext>
            </a:extLst>
          </p:cNvPr>
          <p:cNvSpPr/>
          <p:nvPr/>
        </p:nvSpPr>
        <p:spPr>
          <a:xfrm>
            <a:off x="570794" y="3885818"/>
            <a:ext cx="440178" cy="19974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Arrow: Right 6">
            <a:extLst>
              <a:ext uri="{FF2B5EF4-FFF2-40B4-BE49-F238E27FC236}">
                <a16:creationId xmlns:a16="http://schemas.microsoft.com/office/drawing/2014/main" id="{591612C4-3A61-9F05-8A0E-7145D904FC7E}"/>
              </a:ext>
            </a:extLst>
          </p:cNvPr>
          <p:cNvSpPr/>
          <p:nvPr/>
        </p:nvSpPr>
        <p:spPr>
          <a:xfrm>
            <a:off x="588387" y="3393508"/>
            <a:ext cx="440178" cy="19974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Arrow: Right 7">
            <a:extLst>
              <a:ext uri="{FF2B5EF4-FFF2-40B4-BE49-F238E27FC236}">
                <a16:creationId xmlns:a16="http://schemas.microsoft.com/office/drawing/2014/main" id="{0CB7AD90-FEB8-C756-234C-DCDD5A7B5989}"/>
              </a:ext>
            </a:extLst>
          </p:cNvPr>
          <p:cNvSpPr/>
          <p:nvPr/>
        </p:nvSpPr>
        <p:spPr>
          <a:xfrm>
            <a:off x="573201" y="2892935"/>
            <a:ext cx="440178" cy="19974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72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42900" y="3943352"/>
            <a:ext cx="6172200" cy="777479"/>
          </a:xfrm>
        </p:spPr>
        <p:txBody>
          <a:bodyPr/>
          <a:lstStyle/>
          <a:p>
            <a:pPr eaLnBrk="1" hangingPunct="1"/>
            <a:r>
              <a:rPr lang="en-US" altLang="en-US" sz="3600" b="1" dirty="0"/>
              <a:t>Dizziness Etiologies, </a:t>
            </a:r>
            <a:br>
              <a:rPr lang="en-US" altLang="en-US" sz="3600" b="1" dirty="0"/>
            </a:br>
            <a:r>
              <a:rPr lang="en-US" altLang="en-US" sz="3600" b="1" dirty="0"/>
              <a:t>Normal Functioning and Diagnoses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4"/>
          <p:cNvSpPr txBox="1">
            <a:spLocks noGrp="1"/>
          </p:cNvSpPr>
          <p:nvPr>
            <p:ph type="title"/>
          </p:nvPr>
        </p:nvSpPr>
        <p:spPr>
          <a:xfrm>
            <a:off x="342900" y="4263999"/>
            <a:ext cx="6172200" cy="479453"/>
          </a:xfrm>
          <a:prstGeom prst="rect">
            <a:avLst/>
          </a:prstGeom>
          <a:noFill/>
          <a:ln>
            <a:noFill/>
          </a:ln>
        </p:spPr>
        <p:txBody>
          <a:bodyPr spcFirstLastPara="1" wrap="square" lIns="68569" tIns="34275" rIns="68569" bIns="34275" anchor="ctr" anchorCtr="0">
            <a:noAutofit/>
          </a:bodyPr>
          <a:lstStyle/>
          <a:p>
            <a:r>
              <a:rPr lang="en-US" sz="3000" b="1" i="1" dirty="0">
                <a:latin typeface="Calibri" panose="020F0502020204030204" pitchFamily="34" charset="0"/>
                <a:ea typeface="Arial"/>
                <a:cs typeface="Calibri" panose="020F0502020204030204" pitchFamily="34" charset="0"/>
                <a:sym typeface="Arial"/>
              </a:rPr>
              <a:t>Professor Emeritus</a:t>
            </a:r>
            <a:br>
              <a:rPr lang="en-US" sz="3000" b="1" i="1" dirty="0">
                <a:latin typeface="Calibri" panose="020F0502020204030204" pitchFamily="34" charset="0"/>
                <a:ea typeface="Arial"/>
                <a:cs typeface="Calibri" panose="020F0502020204030204" pitchFamily="34" charset="0"/>
                <a:sym typeface="Arial"/>
              </a:rPr>
            </a:br>
            <a:r>
              <a:rPr lang="en-US" sz="3000" b="1" i="1" dirty="0">
                <a:latin typeface="Calibri" panose="020F0502020204030204" pitchFamily="34" charset="0"/>
                <a:ea typeface="Arial"/>
                <a:cs typeface="Calibri" panose="020F0502020204030204" pitchFamily="34" charset="0"/>
                <a:sym typeface="Arial"/>
              </a:rPr>
              <a:t>Department of Emergency Medicine</a:t>
            </a:r>
            <a:br>
              <a:rPr lang="en-US" sz="2700" b="1" i="1" dirty="0">
                <a:latin typeface="Arial"/>
                <a:ea typeface="Arial"/>
                <a:cs typeface="Arial"/>
                <a:sym typeface="Arial"/>
              </a:rPr>
            </a:br>
            <a:br>
              <a:rPr lang="en-US" sz="2700" b="1" i="1" dirty="0">
                <a:latin typeface="Arial"/>
                <a:ea typeface="Arial"/>
                <a:cs typeface="Arial"/>
                <a:sym typeface="Arial"/>
              </a:rPr>
            </a:br>
            <a:br>
              <a:rPr lang="en-US" sz="2700" b="1" i="1" dirty="0">
                <a:latin typeface="+mj-lt"/>
                <a:ea typeface="Arial"/>
                <a:cs typeface="Arial"/>
                <a:sym typeface="Arial"/>
              </a:rPr>
            </a:br>
            <a:r>
              <a:rPr lang="en-US" sz="2700" b="1" dirty="0">
                <a:latin typeface="+mj-lt"/>
                <a:ea typeface="Arial"/>
                <a:cs typeface="Arial"/>
                <a:sym typeface="Arial"/>
              </a:rPr>
              <a:t>University of Illinois at Chicago</a:t>
            </a:r>
            <a:br>
              <a:rPr lang="en-US" sz="2700" b="1" dirty="0">
                <a:latin typeface="+mj-lt"/>
                <a:ea typeface="Arial"/>
                <a:cs typeface="Arial"/>
                <a:sym typeface="Arial"/>
              </a:rPr>
            </a:br>
            <a:r>
              <a:rPr lang="en-US" sz="2700" b="1" dirty="0">
                <a:latin typeface="+mj-lt"/>
              </a:rPr>
              <a:t>Chicago, IL</a:t>
            </a:r>
            <a:endParaRPr sz="2700" dirty="0">
              <a:latin typeface="+mj-lt"/>
            </a:endParaRPr>
          </a:p>
        </p:txBody>
      </p:sp>
      <p:sp>
        <p:nvSpPr>
          <p:cNvPr id="3" name="TextBox 2">
            <a:extLst>
              <a:ext uri="{FF2B5EF4-FFF2-40B4-BE49-F238E27FC236}">
                <a16:creationId xmlns:a16="http://schemas.microsoft.com/office/drawing/2014/main" id="{8E2C2103-BE86-B493-6586-98D3C60CA2DC}"/>
              </a:ext>
            </a:extLst>
          </p:cNvPr>
          <p:cNvSpPr txBox="1"/>
          <p:nvPr/>
        </p:nvSpPr>
        <p:spPr>
          <a:xfrm>
            <a:off x="285390" y="1873218"/>
            <a:ext cx="6287219"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2700" b="1" i="1" u="none" strike="noStrike" kern="0" cap="none" spc="0" normalizeH="0" baseline="0" noProof="0" dirty="0">
                <a:ln>
                  <a:noFill/>
                </a:ln>
                <a:solidFill>
                  <a:srgbClr val="000000"/>
                </a:solidFill>
                <a:effectLst/>
                <a:uLnTx/>
                <a:uFillTx/>
                <a:latin typeface="Arial"/>
                <a:ea typeface="Arial"/>
                <a:cs typeface="Arial"/>
                <a:sym typeface="Arial"/>
              </a:rPr>
              <a:t>Edward P. Sloan, MD, MPH, FACEP</a:t>
            </a:r>
            <a:endParaRPr kumimoji="0" lang="en-US" sz="2700" b="0" i="0" u="none" strike="noStrike" kern="0" cap="none" spc="0" normalizeH="0" baseline="0" noProof="0" dirty="0">
              <a:ln>
                <a:noFill/>
              </a:ln>
              <a:solidFill>
                <a:srgbClr val="888888"/>
              </a:solidFill>
              <a:effectLst/>
              <a:uLnTx/>
              <a:uFillTx/>
              <a:latin typeface="Arial"/>
              <a:cs typeface="Calibri"/>
              <a:sym typeface="Calibri"/>
            </a:endParaRPr>
          </a:p>
        </p:txBody>
      </p:sp>
    </p:spTree>
    <p:extLst>
      <p:ext uri="{BB962C8B-B14F-4D97-AF65-F5344CB8AC3E}">
        <p14:creationId xmlns:p14="http://schemas.microsoft.com/office/powerpoint/2010/main" val="3203638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91141" y="1188569"/>
            <a:ext cx="6172200" cy="1524000"/>
          </a:xfrm>
        </p:spPr>
        <p:txBody>
          <a:bodyPr/>
          <a:lstStyle/>
          <a:p>
            <a:pPr eaLnBrk="1" hangingPunct="1"/>
            <a:r>
              <a:rPr lang="en-US" altLang="en-US" b="1" dirty="0"/>
              <a:t>Dizziness / Vertigo Pathologies</a:t>
            </a:r>
          </a:p>
        </p:txBody>
      </p:sp>
      <p:sp>
        <p:nvSpPr>
          <p:cNvPr id="27651" name="Rectangle 3"/>
          <p:cNvSpPr>
            <a:spLocks noGrp="1" noChangeArrowheads="1"/>
          </p:cNvSpPr>
          <p:nvPr>
            <p:ph idx="1"/>
          </p:nvPr>
        </p:nvSpPr>
        <p:spPr>
          <a:xfrm>
            <a:off x="342900" y="3120629"/>
            <a:ext cx="6172200" cy="3680222"/>
          </a:xfrm>
        </p:spPr>
        <p:txBody>
          <a:bodyPr/>
          <a:lstStyle/>
          <a:p>
            <a:r>
              <a:rPr lang="en-US" altLang="en-US" sz="2700" b="1" dirty="0"/>
              <a:t>Systemic (fluids, electrolytes, Hb, BP)</a:t>
            </a:r>
          </a:p>
          <a:p>
            <a:r>
              <a:rPr lang="en-US" altLang="en-US" sz="2700" b="1" dirty="0"/>
              <a:t>Peripheral (Vestibular dysfunction)</a:t>
            </a:r>
          </a:p>
          <a:p>
            <a:r>
              <a:rPr lang="en-US" altLang="en-US" sz="2700" b="1" dirty="0"/>
              <a:t>Central (CNS ischemia, event, lesion)</a:t>
            </a:r>
          </a:p>
          <a:p>
            <a:pPr lvl="1"/>
            <a:endParaRPr lang="en-US" altLang="en-US" b="1" dirty="0"/>
          </a:p>
        </p:txBody>
      </p:sp>
      <p:cxnSp>
        <p:nvCxnSpPr>
          <p:cNvPr id="6" name="Straight Connector 5"/>
          <p:cNvCxnSpPr/>
          <p:nvPr/>
        </p:nvCxnSpPr>
        <p:spPr>
          <a:xfrm>
            <a:off x="571500" y="2722274"/>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012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42900" y="3943352"/>
            <a:ext cx="6172200" cy="777479"/>
          </a:xfrm>
        </p:spPr>
        <p:txBody>
          <a:bodyPr/>
          <a:lstStyle/>
          <a:p>
            <a:pPr eaLnBrk="1" hangingPunct="1"/>
            <a:r>
              <a:rPr lang="en-US" altLang="en-US" b="1" dirty="0"/>
              <a:t>Normal Vestibular </a:t>
            </a:r>
            <a:br>
              <a:rPr lang="en-US" altLang="en-US" b="1" dirty="0"/>
            </a:br>
            <a:r>
              <a:rPr lang="en-US" altLang="en-US" b="1" dirty="0"/>
              <a:t>Anatomy / Mechanisms,</a:t>
            </a:r>
            <a:br>
              <a:rPr lang="en-US" altLang="en-US" b="1" dirty="0"/>
            </a:br>
            <a:r>
              <a:rPr lang="en-US" altLang="en-US" b="1" dirty="0"/>
              <a:t>At-risk Posterior Circulation Areas  </a:t>
            </a:r>
          </a:p>
        </p:txBody>
      </p:sp>
    </p:spTree>
    <p:extLst>
      <p:ext uri="{BB962C8B-B14F-4D97-AF65-F5344CB8AC3E}">
        <p14:creationId xmlns:p14="http://schemas.microsoft.com/office/powerpoint/2010/main" val="3306575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BECE46F-447A-49B8-9C84-F5CA2C9831FB}"/>
              </a:ext>
            </a:extLst>
          </p:cNvPr>
          <p:cNvSpPr>
            <a:spLocks noGrp="1"/>
          </p:cNvSpPr>
          <p:nvPr>
            <p:ph type="title"/>
          </p:nvPr>
        </p:nvSpPr>
        <p:spPr>
          <a:xfrm>
            <a:off x="342900" y="2206229"/>
            <a:ext cx="6172200" cy="857250"/>
          </a:xfrm>
        </p:spPr>
        <p:txBody>
          <a:bodyPr/>
          <a:lstStyle/>
          <a:p>
            <a:endParaRPr lang="en-US"/>
          </a:p>
        </p:txBody>
      </p:sp>
      <p:pic>
        <p:nvPicPr>
          <p:cNvPr id="6" name="Content Placeholder 5">
            <a:extLst>
              <a:ext uri="{FF2B5EF4-FFF2-40B4-BE49-F238E27FC236}">
                <a16:creationId xmlns:a16="http://schemas.microsoft.com/office/drawing/2014/main" id="{00CA917A-14DD-4806-B2EF-07138C98B61F}"/>
              </a:ext>
            </a:extLst>
          </p:cNvPr>
          <p:cNvPicPr>
            <a:picLocks noGrp="1" noChangeAspect="1"/>
          </p:cNvPicPr>
          <p:nvPr>
            <p:ph idx="1"/>
          </p:nvPr>
        </p:nvPicPr>
        <p:blipFill>
          <a:blip r:embed="rId3"/>
          <a:stretch>
            <a:fillRect/>
          </a:stretch>
        </p:blipFill>
        <p:spPr>
          <a:xfrm>
            <a:off x="-1479472" y="573880"/>
            <a:ext cx="9816944" cy="5718866"/>
          </a:xfrm>
          <a:prstGeom prst="rect">
            <a:avLst/>
          </a:prstGeom>
          <a:noFill/>
        </p:spPr>
      </p:pic>
    </p:spTree>
    <p:extLst>
      <p:ext uri="{BB962C8B-B14F-4D97-AF65-F5344CB8AC3E}">
        <p14:creationId xmlns:p14="http://schemas.microsoft.com/office/powerpoint/2010/main" val="758894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b="1" dirty="0"/>
              <a:t>Peripheral </a:t>
            </a:r>
            <a:br>
              <a:rPr lang="en-US" altLang="en-US" b="1" dirty="0"/>
            </a:br>
            <a:r>
              <a:rPr lang="en-US" altLang="en-US" b="1" dirty="0"/>
              <a:t>Vestibular Organs</a:t>
            </a:r>
          </a:p>
        </p:txBody>
      </p:sp>
      <p:sp>
        <p:nvSpPr>
          <p:cNvPr id="27651" name="Rectangle 3"/>
          <p:cNvSpPr>
            <a:spLocks noGrp="1" noChangeArrowheads="1"/>
          </p:cNvSpPr>
          <p:nvPr>
            <p:ph idx="1"/>
          </p:nvPr>
        </p:nvSpPr>
        <p:spPr>
          <a:xfrm>
            <a:off x="342900" y="2373365"/>
            <a:ext cx="6172200" cy="3680222"/>
          </a:xfrm>
        </p:spPr>
        <p:txBody>
          <a:bodyPr/>
          <a:lstStyle/>
          <a:p>
            <a:r>
              <a:rPr lang="en-US" altLang="en-US" b="1" dirty="0"/>
              <a:t>Figure 2, Page 4 of monograph</a:t>
            </a:r>
          </a:p>
          <a:p>
            <a:r>
              <a:rPr lang="en-US" altLang="en-US" sz="2700" b="1" dirty="0"/>
              <a:t>Utricle, saccule</a:t>
            </a:r>
          </a:p>
          <a:p>
            <a:pPr lvl="1"/>
            <a:r>
              <a:rPr lang="en-US" altLang="en-US" sz="2400" b="1" dirty="0"/>
              <a:t>Sense </a:t>
            </a:r>
            <a:r>
              <a:rPr lang="en-US" altLang="en-US" sz="2400" b="1" dirty="0">
                <a:highlight>
                  <a:srgbClr val="FFFF00"/>
                </a:highlight>
              </a:rPr>
              <a:t>vertical and horizontal acceleration</a:t>
            </a:r>
          </a:p>
          <a:p>
            <a:r>
              <a:rPr lang="en-US" altLang="en-US" sz="2700" b="1" dirty="0"/>
              <a:t>Three semi-circular canals</a:t>
            </a:r>
          </a:p>
          <a:p>
            <a:pPr lvl="1"/>
            <a:r>
              <a:rPr lang="en-US" altLang="en-US" sz="2400" b="1" dirty="0"/>
              <a:t>Sense </a:t>
            </a:r>
            <a:r>
              <a:rPr lang="en-US" altLang="en-US" sz="2400" b="1" dirty="0">
                <a:highlight>
                  <a:srgbClr val="FFFF00"/>
                </a:highlight>
              </a:rPr>
              <a:t>movement in three directions</a:t>
            </a:r>
          </a:p>
          <a:p>
            <a:r>
              <a:rPr lang="en-US" altLang="en-US" sz="2700" b="1" dirty="0"/>
              <a:t>Vestibular nerve</a:t>
            </a:r>
          </a:p>
          <a:p>
            <a:pPr lvl="1"/>
            <a:r>
              <a:rPr lang="en-US" altLang="en-US" sz="2400" b="1" dirty="0"/>
              <a:t>Carries </a:t>
            </a:r>
            <a:r>
              <a:rPr lang="en-US" altLang="en-US" sz="2400" b="1" dirty="0">
                <a:highlight>
                  <a:srgbClr val="FFFF00"/>
                </a:highlight>
              </a:rPr>
              <a:t>input to the brain from periphery</a:t>
            </a:r>
          </a:p>
          <a:p>
            <a:endParaRPr lang="en-US" altLang="en-US" sz="2700" b="1" dirty="0"/>
          </a:p>
          <a:p>
            <a:pPr lvl="1"/>
            <a:endParaRPr lang="en-US" altLang="en-US" b="1" dirty="0"/>
          </a:p>
        </p:txBody>
      </p:sp>
      <p:cxnSp>
        <p:nvCxnSpPr>
          <p:cNvPr id="6" name="Straight Connector 5"/>
          <p:cNvCxnSpPr/>
          <p:nvPr/>
        </p:nvCxnSpPr>
        <p:spPr>
          <a:xfrm>
            <a:off x="646262" y="2034037"/>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852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C3A4B-F485-4369-8F6F-74E0CFA2046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9A54A1B-148C-4B32-86C1-4EC8A7F8DA41}"/>
              </a:ext>
            </a:extLst>
          </p:cNvPr>
          <p:cNvPicPr>
            <a:picLocks noGrp="1" noChangeAspect="1"/>
          </p:cNvPicPr>
          <p:nvPr>
            <p:ph idx="1"/>
          </p:nvPr>
        </p:nvPicPr>
        <p:blipFill>
          <a:blip r:embed="rId2"/>
          <a:stretch>
            <a:fillRect/>
          </a:stretch>
        </p:blipFill>
        <p:spPr>
          <a:xfrm>
            <a:off x="-2532211" y="457560"/>
            <a:ext cx="12384617" cy="6966348"/>
          </a:xfrm>
          <a:prstGeom prst="rect">
            <a:avLst/>
          </a:prstGeom>
        </p:spPr>
      </p:pic>
    </p:spTree>
    <p:extLst>
      <p:ext uri="{BB962C8B-B14F-4D97-AF65-F5344CB8AC3E}">
        <p14:creationId xmlns:p14="http://schemas.microsoft.com/office/powerpoint/2010/main" val="9621945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965081"/>
            <a:ext cx="6172200" cy="857250"/>
          </a:xfrm>
        </p:spPr>
        <p:txBody>
          <a:bodyPr/>
          <a:lstStyle/>
          <a:p>
            <a:r>
              <a:rPr lang="en-US" altLang="en-US" b="1" dirty="0"/>
              <a:t>Posterior Circulation Stroke</a:t>
            </a:r>
          </a:p>
        </p:txBody>
      </p:sp>
      <p:sp>
        <p:nvSpPr>
          <p:cNvPr id="103427" name="Rectangle 3"/>
          <p:cNvSpPr>
            <a:spLocks noGrp="1" noChangeArrowheads="1"/>
          </p:cNvSpPr>
          <p:nvPr>
            <p:ph idx="1"/>
          </p:nvPr>
        </p:nvSpPr>
        <p:spPr>
          <a:xfrm>
            <a:off x="-57510" y="2304950"/>
            <a:ext cx="2145102" cy="708545"/>
          </a:xfrm>
        </p:spPr>
        <p:txBody>
          <a:bodyPr/>
          <a:lstStyle/>
          <a:p>
            <a:pPr marL="85721" indent="0">
              <a:buNone/>
            </a:pPr>
            <a:r>
              <a:rPr lang="en-US" altLang="en-US" b="1" dirty="0"/>
              <a:t>Posterior Circle of Willis blood flow disruption to brain and brain stem.</a:t>
            </a:r>
            <a:endParaRPr lang="en-US" altLang="en-US" sz="2100" b="1" dirty="0"/>
          </a:p>
          <a:p>
            <a:pPr marL="85721" indent="0">
              <a:buNone/>
            </a:pPr>
            <a:endParaRPr lang="en-US" altLang="en-US" sz="2100" b="1" dirty="0"/>
          </a:p>
          <a:p>
            <a:pPr marL="85721" indent="0">
              <a:buNone/>
            </a:pPr>
            <a:endParaRPr lang="en-US" altLang="en-US" sz="2100" b="1" dirty="0"/>
          </a:p>
        </p:txBody>
      </p:sp>
      <p:cxnSp>
        <p:nvCxnSpPr>
          <p:cNvPr id="6" name="Straight Connector 5"/>
          <p:cNvCxnSpPr/>
          <p:nvPr/>
        </p:nvCxnSpPr>
        <p:spPr>
          <a:xfrm>
            <a:off x="685800" y="2092984"/>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6538B15-1BB0-4CD8-9227-7A8C896411E3}"/>
              </a:ext>
            </a:extLst>
          </p:cNvPr>
          <p:cNvPicPr>
            <a:picLocks noChangeAspect="1"/>
          </p:cNvPicPr>
          <p:nvPr/>
        </p:nvPicPr>
        <p:blipFill>
          <a:blip r:embed="rId2"/>
          <a:stretch>
            <a:fillRect/>
          </a:stretch>
        </p:blipFill>
        <p:spPr>
          <a:xfrm>
            <a:off x="1985962" y="2471569"/>
            <a:ext cx="4872038" cy="3794218"/>
          </a:xfrm>
          <a:prstGeom prst="rect">
            <a:avLst/>
          </a:prstGeom>
        </p:spPr>
      </p:pic>
    </p:spTree>
    <p:extLst>
      <p:ext uri="{BB962C8B-B14F-4D97-AF65-F5344CB8AC3E}">
        <p14:creationId xmlns:p14="http://schemas.microsoft.com/office/powerpoint/2010/main" val="4218959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42900" y="3943352"/>
            <a:ext cx="6172200" cy="777479"/>
          </a:xfrm>
        </p:spPr>
        <p:txBody>
          <a:bodyPr/>
          <a:lstStyle/>
          <a:p>
            <a:pPr eaLnBrk="1" hangingPunct="1"/>
            <a:r>
              <a:rPr lang="en-US" altLang="en-US" b="1" dirty="0"/>
              <a:t>Dizziness / Vertigo</a:t>
            </a:r>
            <a:br>
              <a:rPr lang="en-US" altLang="en-US" b="1" dirty="0"/>
            </a:br>
            <a:r>
              <a:rPr lang="en-US" altLang="en-US" b="1" dirty="0"/>
              <a:t>Case Studies</a:t>
            </a:r>
          </a:p>
        </p:txBody>
      </p:sp>
    </p:spTree>
    <p:extLst>
      <p:ext uri="{BB962C8B-B14F-4D97-AF65-F5344CB8AC3E}">
        <p14:creationId xmlns:p14="http://schemas.microsoft.com/office/powerpoint/2010/main" val="821104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42900" y="1584484"/>
            <a:ext cx="6172200" cy="857250"/>
          </a:xfrm>
        </p:spPr>
        <p:txBody>
          <a:bodyPr/>
          <a:lstStyle/>
          <a:p>
            <a:pPr eaLnBrk="1" hangingPunct="1"/>
            <a:r>
              <a:rPr lang="en-US" altLang="en-US" b="1" dirty="0"/>
              <a:t>Dizziness Case: Lightheaded 70 yo </a:t>
            </a:r>
          </a:p>
        </p:txBody>
      </p:sp>
      <p:sp>
        <p:nvSpPr>
          <p:cNvPr id="27651" name="Rectangle 3"/>
          <p:cNvSpPr>
            <a:spLocks noGrp="1" noChangeArrowheads="1"/>
          </p:cNvSpPr>
          <p:nvPr>
            <p:ph idx="1"/>
          </p:nvPr>
        </p:nvSpPr>
        <p:spPr>
          <a:xfrm>
            <a:off x="228600" y="2870961"/>
            <a:ext cx="6400800" cy="3680222"/>
          </a:xfrm>
        </p:spPr>
        <p:txBody>
          <a:bodyPr/>
          <a:lstStyle/>
          <a:p>
            <a:r>
              <a:rPr lang="en-US" altLang="en-US" sz="2700" b="1" dirty="0"/>
              <a:t>70-year-old female</a:t>
            </a:r>
          </a:p>
          <a:p>
            <a:r>
              <a:rPr lang="en-US" altLang="en-US" sz="2700" b="1" dirty="0"/>
              <a:t>“Lightheadedness” for five days</a:t>
            </a:r>
          </a:p>
          <a:p>
            <a:r>
              <a:rPr lang="en-US" altLang="en-US" sz="2700" b="1" dirty="0"/>
              <a:t>Worse with getting out of bed </a:t>
            </a:r>
          </a:p>
          <a:p>
            <a:r>
              <a:rPr lang="en-US" altLang="en-US" sz="2700" b="1" dirty="0"/>
              <a:t>The dizziness wakes her out of sleep</a:t>
            </a:r>
          </a:p>
          <a:p>
            <a:r>
              <a:rPr lang="en-US" altLang="en-US" sz="2700" b="1" dirty="0"/>
              <a:t>HTN, cholesterol meds</a:t>
            </a:r>
          </a:p>
          <a:p>
            <a:r>
              <a:rPr lang="en-US" altLang="en-US" sz="2700" b="1" dirty="0"/>
              <a:t>VS OK, normal neuro exam, no nystagmus</a:t>
            </a:r>
          </a:p>
          <a:p>
            <a:r>
              <a:rPr lang="en-US" altLang="en-US" sz="2700" b="1" dirty="0">
                <a:highlight>
                  <a:srgbClr val="FFFF00"/>
                </a:highlight>
              </a:rPr>
              <a:t>Should a CT be ordered? Why?</a:t>
            </a:r>
          </a:p>
        </p:txBody>
      </p:sp>
      <p:cxnSp>
        <p:nvCxnSpPr>
          <p:cNvPr id="6" name="Straight Connector 5"/>
          <p:cNvCxnSpPr/>
          <p:nvPr/>
        </p:nvCxnSpPr>
        <p:spPr>
          <a:xfrm>
            <a:off x="571500" y="2742121"/>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4489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42900" y="990043"/>
            <a:ext cx="6172200" cy="857250"/>
          </a:xfrm>
        </p:spPr>
        <p:txBody>
          <a:bodyPr/>
          <a:lstStyle/>
          <a:p>
            <a:pPr eaLnBrk="1" hangingPunct="1"/>
            <a:r>
              <a:rPr lang="en-US" altLang="en-US" b="1" dirty="0"/>
              <a:t>Dizziness Case: </a:t>
            </a:r>
            <a:br>
              <a:rPr lang="en-US" altLang="en-US" b="1" dirty="0"/>
            </a:br>
            <a:r>
              <a:rPr lang="en-US" altLang="en-US" b="1" dirty="0"/>
              <a:t>Syncopal 58 yo</a:t>
            </a:r>
          </a:p>
        </p:txBody>
      </p:sp>
      <p:sp>
        <p:nvSpPr>
          <p:cNvPr id="27651" name="Rectangle 3"/>
          <p:cNvSpPr>
            <a:spLocks noGrp="1" noChangeArrowheads="1"/>
          </p:cNvSpPr>
          <p:nvPr>
            <p:ph idx="1"/>
          </p:nvPr>
        </p:nvSpPr>
        <p:spPr>
          <a:xfrm>
            <a:off x="177560" y="2486764"/>
            <a:ext cx="6629400" cy="3680222"/>
          </a:xfrm>
        </p:spPr>
        <p:txBody>
          <a:bodyPr/>
          <a:lstStyle/>
          <a:p>
            <a:r>
              <a:rPr lang="en-US" altLang="en-US" sz="2700" b="1" dirty="0"/>
              <a:t>58-year-old male  DM, NV x 3 </a:t>
            </a:r>
          </a:p>
          <a:p>
            <a:r>
              <a:rPr lang="en-US" altLang="en-US" sz="2700" b="1" dirty="0"/>
              <a:t>Syncope reported, but was such bad vertigo he had to lower himself to the ground</a:t>
            </a:r>
          </a:p>
          <a:p>
            <a:r>
              <a:rPr lang="en-US" altLang="en-US" sz="2700" b="1" dirty="0"/>
              <a:t>Began 3 hours previously, suddenly</a:t>
            </a:r>
          </a:p>
          <a:p>
            <a:r>
              <a:rPr lang="en-US" altLang="en-US" sz="2700" b="1" dirty="0"/>
              <a:t>Nystagmus to R, especially with gaze R</a:t>
            </a:r>
          </a:p>
          <a:p>
            <a:r>
              <a:rPr lang="en-US" altLang="en-US" sz="2700" b="1" dirty="0"/>
              <a:t>HIT test +, skew neg, mild unsteady OK gait</a:t>
            </a:r>
          </a:p>
          <a:p>
            <a:r>
              <a:rPr lang="en-US" altLang="en-US" sz="2700" b="1" dirty="0">
                <a:highlight>
                  <a:srgbClr val="FFFF00"/>
                </a:highlight>
              </a:rPr>
              <a:t>Call the stroke team?</a:t>
            </a:r>
          </a:p>
        </p:txBody>
      </p:sp>
      <p:cxnSp>
        <p:nvCxnSpPr>
          <p:cNvPr id="6" name="Straight Connector 5"/>
          <p:cNvCxnSpPr/>
          <p:nvPr/>
        </p:nvCxnSpPr>
        <p:spPr>
          <a:xfrm>
            <a:off x="634760" y="2167028"/>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826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42900" y="1404111"/>
            <a:ext cx="6172200" cy="857250"/>
          </a:xfrm>
        </p:spPr>
        <p:txBody>
          <a:bodyPr/>
          <a:lstStyle/>
          <a:p>
            <a:pPr eaLnBrk="1" hangingPunct="1"/>
            <a:r>
              <a:rPr lang="en-US" altLang="en-US" b="1" dirty="0"/>
              <a:t>Dizziness Case: </a:t>
            </a:r>
            <a:br>
              <a:rPr lang="en-US" altLang="en-US" b="1" dirty="0"/>
            </a:br>
            <a:r>
              <a:rPr lang="en-US" altLang="en-US" b="1" dirty="0"/>
              <a:t>44 yo Dizzy Male</a:t>
            </a:r>
          </a:p>
        </p:txBody>
      </p:sp>
      <p:sp>
        <p:nvSpPr>
          <p:cNvPr id="27651" name="Rectangle 3"/>
          <p:cNvSpPr>
            <a:spLocks noGrp="1" noChangeArrowheads="1"/>
          </p:cNvSpPr>
          <p:nvPr>
            <p:ph idx="1"/>
          </p:nvPr>
        </p:nvSpPr>
        <p:spPr>
          <a:xfrm>
            <a:off x="228600" y="2785810"/>
            <a:ext cx="6400800" cy="3680222"/>
          </a:xfrm>
        </p:spPr>
        <p:txBody>
          <a:bodyPr/>
          <a:lstStyle/>
          <a:p>
            <a:r>
              <a:rPr lang="en-US" altLang="en-US" sz="2700" b="1" dirty="0"/>
              <a:t>Sign out.  Just check the CT…</a:t>
            </a:r>
          </a:p>
          <a:p>
            <a:r>
              <a:rPr lang="en-US" altLang="en-US" sz="2700" b="1" dirty="0"/>
              <a:t>44-year-old male, </a:t>
            </a:r>
            <a:r>
              <a:rPr lang="en-US" altLang="en-US" sz="2700" b="1" dirty="0" err="1"/>
              <a:t>Hx</a:t>
            </a:r>
            <a:r>
              <a:rPr lang="en-US" altLang="en-US" sz="2700" b="1" dirty="0"/>
              <a:t> HTN, DM</a:t>
            </a:r>
          </a:p>
          <a:p>
            <a:r>
              <a:rPr lang="en-US" altLang="en-US" sz="2700" b="1" dirty="0"/>
              <a:t>Six hours continuous dizziness</a:t>
            </a:r>
          </a:p>
          <a:p>
            <a:r>
              <a:rPr lang="en-US" altLang="en-US" sz="2700" b="1" dirty="0"/>
              <a:t>Unsteadiness.  “feeling like I am drunk…”</a:t>
            </a:r>
          </a:p>
          <a:p>
            <a:r>
              <a:rPr lang="en-US" altLang="en-US" sz="2700" b="1" dirty="0"/>
              <a:t>Normal VS</a:t>
            </a:r>
          </a:p>
          <a:p>
            <a:r>
              <a:rPr lang="en-US" altLang="en-US" sz="2700" b="1" dirty="0"/>
              <a:t>L beating nystagmus with gaze</a:t>
            </a:r>
          </a:p>
          <a:p>
            <a:r>
              <a:rPr lang="en-US" altLang="en-US" sz="2700" b="1" dirty="0"/>
              <a:t>Improved with benzodiazepine Rx</a:t>
            </a:r>
          </a:p>
          <a:p>
            <a:r>
              <a:rPr lang="en-US" altLang="en-US" sz="2700" b="1" dirty="0">
                <a:highlight>
                  <a:srgbClr val="FFFF00"/>
                </a:highlight>
              </a:rPr>
              <a:t>“If CT is OK, home with meclizine…”</a:t>
            </a:r>
          </a:p>
        </p:txBody>
      </p:sp>
      <p:cxnSp>
        <p:nvCxnSpPr>
          <p:cNvPr id="6" name="Straight Connector 5"/>
          <p:cNvCxnSpPr/>
          <p:nvPr/>
        </p:nvCxnSpPr>
        <p:spPr>
          <a:xfrm>
            <a:off x="657764" y="2523585"/>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934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4"/>
          <p:cNvSpPr txBox="1">
            <a:spLocks noGrp="1"/>
          </p:cNvSpPr>
          <p:nvPr>
            <p:ph type="title"/>
          </p:nvPr>
        </p:nvSpPr>
        <p:spPr>
          <a:xfrm>
            <a:off x="139589" y="4171951"/>
            <a:ext cx="6572755" cy="491729"/>
          </a:xfrm>
          <a:prstGeom prst="rect">
            <a:avLst/>
          </a:prstGeom>
          <a:noFill/>
          <a:ln>
            <a:noFill/>
          </a:ln>
        </p:spPr>
        <p:txBody>
          <a:bodyPr spcFirstLastPara="1" wrap="square" lIns="68569" tIns="34275" rIns="68569" bIns="34275" anchor="ctr" anchorCtr="0">
            <a:noAutofit/>
          </a:bodyPr>
          <a:lstStyle/>
          <a:p>
            <a:r>
              <a:rPr lang="en-US" b="1" i="1" dirty="0"/>
              <a:t>Medical Director</a:t>
            </a:r>
            <a:br>
              <a:rPr lang="en-US" b="1" i="1" dirty="0"/>
            </a:br>
            <a:r>
              <a:rPr lang="en-US" b="1" i="1" dirty="0"/>
              <a:t>Physician Assistant Studies Program</a:t>
            </a:r>
            <a:br>
              <a:rPr lang="en-US" b="1" dirty="0"/>
            </a:br>
            <a:br>
              <a:rPr lang="en-US" b="1" dirty="0"/>
            </a:br>
            <a:r>
              <a:rPr lang="en-US" b="1" dirty="0"/>
              <a:t>Dominican University</a:t>
            </a:r>
            <a:br>
              <a:rPr lang="en-US" b="1" dirty="0"/>
            </a:br>
            <a:r>
              <a:rPr lang="en-US" b="1" dirty="0"/>
              <a:t>River Forest, IL</a:t>
            </a:r>
            <a:endParaRPr dirty="0"/>
          </a:p>
        </p:txBody>
      </p:sp>
    </p:spTree>
    <p:extLst>
      <p:ext uri="{BB962C8B-B14F-4D97-AF65-F5344CB8AC3E}">
        <p14:creationId xmlns:p14="http://schemas.microsoft.com/office/powerpoint/2010/main" val="4964897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342900" y="3943352"/>
            <a:ext cx="6172200" cy="777479"/>
          </a:xfrm>
          <a:prstGeom prst="rect">
            <a:avLst/>
          </a:prstGeom>
          <a:noFill/>
          <a:ln>
            <a:noFill/>
          </a:ln>
        </p:spPr>
        <p:txBody>
          <a:bodyPr spcFirstLastPara="1" wrap="square" lIns="68569" tIns="34275" rIns="68569" bIns="34275" anchor="ctr" anchorCtr="0">
            <a:noAutofit/>
          </a:bodyPr>
          <a:lstStyle/>
          <a:p>
            <a:r>
              <a:rPr lang="en-US" sz="4500" b="1" dirty="0"/>
              <a:t>If Motion Symptoms, Central and Peripheral Diagnoses Related to Three Vertigo Types</a:t>
            </a:r>
            <a:endParaRPr sz="4500" b="1" dirty="0"/>
          </a:p>
        </p:txBody>
      </p:sp>
    </p:spTree>
    <p:extLst>
      <p:ext uri="{BB962C8B-B14F-4D97-AF65-F5344CB8AC3E}">
        <p14:creationId xmlns:p14="http://schemas.microsoft.com/office/powerpoint/2010/main" val="42882040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BECE46F-447A-49B8-9C84-F5CA2C9831FB}"/>
              </a:ext>
            </a:extLst>
          </p:cNvPr>
          <p:cNvSpPr>
            <a:spLocks noGrp="1"/>
          </p:cNvSpPr>
          <p:nvPr>
            <p:ph type="title"/>
          </p:nvPr>
        </p:nvSpPr>
        <p:spPr>
          <a:xfrm>
            <a:off x="342900" y="2206229"/>
            <a:ext cx="6172200" cy="857250"/>
          </a:xfrm>
        </p:spPr>
        <p:txBody>
          <a:bodyPr/>
          <a:lstStyle/>
          <a:p>
            <a:endParaRPr lang="en-US"/>
          </a:p>
        </p:txBody>
      </p:sp>
      <p:pic>
        <p:nvPicPr>
          <p:cNvPr id="6" name="Content Placeholder 5">
            <a:extLst>
              <a:ext uri="{FF2B5EF4-FFF2-40B4-BE49-F238E27FC236}">
                <a16:creationId xmlns:a16="http://schemas.microsoft.com/office/drawing/2014/main" id="{00CA917A-14DD-4806-B2EF-07138C98B61F}"/>
              </a:ext>
            </a:extLst>
          </p:cNvPr>
          <p:cNvPicPr>
            <a:picLocks noGrp="1" noChangeAspect="1"/>
          </p:cNvPicPr>
          <p:nvPr>
            <p:ph idx="1"/>
          </p:nvPr>
        </p:nvPicPr>
        <p:blipFill>
          <a:blip r:embed="rId3"/>
          <a:stretch>
            <a:fillRect/>
          </a:stretch>
        </p:blipFill>
        <p:spPr>
          <a:xfrm>
            <a:off x="-1542732" y="982197"/>
            <a:ext cx="9816944" cy="5718866"/>
          </a:xfrm>
          <a:prstGeom prst="rect">
            <a:avLst/>
          </a:prstGeom>
          <a:noFill/>
        </p:spPr>
      </p:pic>
    </p:spTree>
    <p:extLst>
      <p:ext uri="{BB962C8B-B14F-4D97-AF65-F5344CB8AC3E}">
        <p14:creationId xmlns:p14="http://schemas.microsoft.com/office/powerpoint/2010/main" val="3157643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243026" y="855812"/>
            <a:ext cx="6371948" cy="857250"/>
          </a:xfrm>
        </p:spPr>
        <p:txBody>
          <a:bodyPr/>
          <a:lstStyle/>
          <a:p>
            <a:r>
              <a:rPr lang="en-US" altLang="en-US" b="1" dirty="0"/>
              <a:t>Vertigo Types and </a:t>
            </a:r>
            <a:br>
              <a:rPr lang="en-US" altLang="en-US" b="1" dirty="0"/>
            </a:br>
            <a:r>
              <a:rPr lang="en-US" altLang="en-US" b="1" dirty="0"/>
              <a:t>Likely Diagnoses</a:t>
            </a:r>
          </a:p>
        </p:txBody>
      </p:sp>
      <p:sp>
        <p:nvSpPr>
          <p:cNvPr id="103427" name="Rectangle 3"/>
          <p:cNvSpPr>
            <a:spLocks noGrp="1" noChangeArrowheads="1"/>
          </p:cNvSpPr>
          <p:nvPr>
            <p:ph idx="1"/>
          </p:nvPr>
        </p:nvSpPr>
        <p:spPr>
          <a:xfrm>
            <a:off x="297971" y="2148114"/>
            <a:ext cx="6515100" cy="857250"/>
          </a:xfrm>
        </p:spPr>
        <p:txBody>
          <a:bodyPr/>
          <a:lstStyle/>
          <a:p>
            <a:pPr marL="85721" indent="0">
              <a:buNone/>
            </a:pPr>
            <a:r>
              <a:rPr lang="en-US" altLang="en-US" b="1" dirty="0"/>
              <a:t>What diagnoses are to be considered based on the vertigo timing, triggers, and current Sx?</a:t>
            </a:r>
            <a:endParaRPr lang="en-US" altLang="en-US" sz="2100" b="1" dirty="0"/>
          </a:p>
          <a:p>
            <a:pPr marL="85721" indent="0">
              <a:buNone/>
            </a:pPr>
            <a:endParaRPr lang="en-US" altLang="en-US" sz="2100" b="1" dirty="0"/>
          </a:p>
        </p:txBody>
      </p:sp>
      <p:cxnSp>
        <p:nvCxnSpPr>
          <p:cNvPr id="6" name="Straight Connector 5"/>
          <p:cNvCxnSpPr/>
          <p:nvPr/>
        </p:nvCxnSpPr>
        <p:spPr>
          <a:xfrm>
            <a:off x="571500" y="2035474"/>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5D71328-68E2-B420-EC23-5088ACDB8D06}"/>
              </a:ext>
            </a:extLst>
          </p:cNvPr>
          <p:cNvPicPr>
            <a:picLocks noChangeAspect="1"/>
          </p:cNvPicPr>
          <p:nvPr/>
        </p:nvPicPr>
        <p:blipFill>
          <a:blip r:embed="rId2"/>
          <a:stretch>
            <a:fillRect/>
          </a:stretch>
        </p:blipFill>
        <p:spPr>
          <a:xfrm>
            <a:off x="859247" y="3756718"/>
            <a:ext cx="4928589" cy="2772331"/>
          </a:xfrm>
          <a:prstGeom prst="rect">
            <a:avLst/>
          </a:prstGeom>
        </p:spPr>
      </p:pic>
    </p:spTree>
    <p:extLst>
      <p:ext uri="{BB962C8B-B14F-4D97-AF65-F5344CB8AC3E}">
        <p14:creationId xmlns:p14="http://schemas.microsoft.com/office/powerpoint/2010/main" val="39177673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85D51-B9AB-3007-94F9-608104ACCEBB}"/>
              </a:ext>
            </a:extLst>
          </p:cNvPr>
          <p:cNvSpPr>
            <a:spLocks noGrp="1"/>
          </p:cNvSpPr>
          <p:nvPr>
            <p:ph type="title"/>
          </p:nvPr>
        </p:nvSpPr>
        <p:spPr>
          <a:xfrm>
            <a:off x="305613" y="1889237"/>
            <a:ext cx="6384798" cy="473440"/>
          </a:xfrm>
        </p:spPr>
        <p:txBody>
          <a:bodyPr/>
          <a:lstStyle/>
          <a:p>
            <a:r>
              <a:rPr lang="en-US" sz="3000" b="1" dirty="0"/>
              <a:t>Vertigo Timing, Triggers, Diagnoses:</a:t>
            </a:r>
            <a:br>
              <a:rPr lang="en-US" sz="3000" b="1" dirty="0"/>
            </a:br>
            <a:r>
              <a:rPr lang="en-US" sz="3000" b="1" dirty="0"/>
              <a:t>6 Benign and 4 Serious Causes </a:t>
            </a:r>
          </a:p>
        </p:txBody>
      </p:sp>
      <p:pic>
        <p:nvPicPr>
          <p:cNvPr id="5" name="Picture 4">
            <a:extLst>
              <a:ext uri="{FF2B5EF4-FFF2-40B4-BE49-F238E27FC236}">
                <a16:creationId xmlns:a16="http://schemas.microsoft.com/office/drawing/2014/main" id="{0D088B28-B5F4-5C08-DA26-E578F0C0DBD8}"/>
              </a:ext>
            </a:extLst>
          </p:cNvPr>
          <p:cNvPicPr>
            <a:picLocks noChangeAspect="1"/>
          </p:cNvPicPr>
          <p:nvPr/>
        </p:nvPicPr>
        <p:blipFill>
          <a:blip r:embed="rId2"/>
          <a:stretch>
            <a:fillRect/>
          </a:stretch>
        </p:blipFill>
        <p:spPr>
          <a:xfrm>
            <a:off x="0" y="2705400"/>
            <a:ext cx="6858000" cy="3857625"/>
          </a:xfrm>
          <a:prstGeom prst="rect">
            <a:avLst/>
          </a:prstGeom>
        </p:spPr>
      </p:pic>
      <p:sp>
        <p:nvSpPr>
          <p:cNvPr id="6" name="Rectangle: Rounded Corners 5">
            <a:extLst>
              <a:ext uri="{FF2B5EF4-FFF2-40B4-BE49-F238E27FC236}">
                <a16:creationId xmlns:a16="http://schemas.microsoft.com/office/drawing/2014/main" id="{553EB3C6-D704-CCDE-0A55-58ECB8F0C387}"/>
              </a:ext>
            </a:extLst>
          </p:cNvPr>
          <p:cNvSpPr/>
          <p:nvPr/>
        </p:nvSpPr>
        <p:spPr>
          <a:xfrm>
            <a:off x="2876366" y="3123973"/>
            <a:ext cx="1025371" cy="1851660"/>
          </a:xfrm>
          <a:prstGeom prst="roundRect">
            <a:avLst/>
          </a:prstGeom>
          <a:noFill/>
          <a:ln w="889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Rounded Corners 8">
            <a:extLst>
              <a:ext uri="{FF2B5EF4-FFF2-40B4-BE49-F238E27FC236}">
                <a16:creationId xmlns:a16="http://schemas.microsoft.com/office/drawing/2014/main" id="{9CF2D58D-A26E-BFBB-6ECF-D28F840ADFF1}"/>
              </a:ext>
            </a:extLst>
          </p:cNvPr>
          <p:cNvSpPr/>
          <p:nvPr/>
        </p:nvSpPr>
        <p:spPr>
          <a:xfrm>
            <a:off x="3858823" y="3073903"/>
            <a:ext cx="2016719" cy="1901730"/>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Rounded Corners 9">
            <a:extLst>
              <a:ext uri="{FF2B5EF4-FFF2-40B4-BE49-F238E27FC236}">
                <a16:creationId xmlns:a16="http://schemas.microsoft.com/office/drawing/2014/main" id="{06349FFE-E167-F887-FC3C-64E7D7B10D46}"/>
              </a:ext>
            </a:extLst>
          </p:cNvPr>
          <p:cNvSpPr/>
          <p:nvPr/>
        </p:nvSpPr>
        <p:spPr>
          <a:xfrm>
            <a:off x="982458" y="3073903"/>
            <a:ext cx="1936819" cy="1772826"/>
          </a:xfrm>
          <a:prstGeom prst="round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Arrow: Right 3">
            <a:extLst>
              <a:ext uri="{FF2B5EF4-FFF2-40B4-BE49-F238E27FC236}">
                <a16:creationId xmlns:a16="http://schemas.microsoft.com/office/drawing/2014/main" id="{260D0EAF-EB78-6A7F-FCED-9A66F26BB245}"/>
              </a:ext>
            </a:extLst>
          </p:cNvPr>
          <p:cNvSpPr/>
          <p:nvPr/>
        </p:nvSpPr>
        <p:spPr>
          <a:xfrm>
            <a:off x="682472" y="4462531"/>
            <a:ext cx="440178" cy="19974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Arrow: Right 6">
            <a:extLst>
              <a:ext uri="{FF2B5EF4-FFF2-40B4-BE49-F238E27FC236}">
                <a16:creationId xmlns:a16="http://schemas.microsoft.com/office/drawing/2014/main" id="{591612C4-3A61-9F05-8A0E-7145D904FC7E}"/>
              </a:ext>
            </a:extLst>
          </p:cNvPr>
          <p:cNvSpPr/>
          <p:nvPr/>
        </p:nvSpPr>
        <p:spPr>
          <a:xfrm>
            <a:off x="682472" y="3994154"/>
            <a:ext cx="440178" cy="19974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Arrow: Right 7">
            <a:extLst>
              <a:ext uri="{FF2B5EF4-FFF2-40B4-BE49-F238E27FC236}">
                <a16:creationId xmlns:a16="http://schemas.microsoft.com/office/drawing/2014/main" id="{0CB7AD90-FEB8-C756-234C-DCDD5A7B5989}"/>
              </a:ext>
            </a:extLst>
          </p:cNvPr>
          <p:cNvSpPr/>
          <p:nvPr/>
        </p:nvSpPr>
        <p:spPr>
          <a:xfrm>
            <a:off x="682472" y="3451683"/>
            <a:ext cx="440178" cy="19974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5657162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42900" y="2000250"/>
            <a:ext cx="6172200" cy="857250"/>
          </a:xfrm>
        </p:spPr>
        <p:txBody>
          <a:bodyPr/>
          <a:lstStyle/>
          <a:p>
            <a:r>
              <a:rPr lang="en-US" altLang="en-US" sz="3000" b="1" dirty="0"/>
              <a:t>Clinical Questions Take Home Points</a:t>
            </a:r>
          </a:p>
        </p:txBody>
      </p:sp>
      <p:sp>
        <p:nvSpPr>
          <p:cNvPr id="103427" name="Rectangle 3"/>
          <p:cNvSpPr>
            <a:spLocks noGrp="1" noChangeArrowheads="1"/>
          </p:cNvSpPr>
          <p:nvPr>
            <p:ph idx="1"/>
          </p:nvPr>
        </p:nvSpPr>
        <p:spPr>
          <a:xfrm>
            <a:off x="179774" y="2961409"/>
            <a:ext cx="6484264" cy="3543300"/>
          </a:xfrm>
        </p:spPr>
        <p:txBody>
          <a:bodyPr/>
          <a:lstStyle/>
          <a:p>
            <a:pPr marL="85721" indent="0">
              <a:buNone/>
            </a:pPr>
            <a:r>
              <a:rPr lang="en-US" altLang="en-US" sz="2100" b="1" dirty="0"/>
              <a:t>Diagnoses</a:t>
            </a:r>
          </a:p>
          <a:p>
            <a:r>
              <a:rPr lang="en-US" altLang="en-US" sz="2100" b="1" dirty="0"/>
              <a:t>Syncope/near syncope?  Diagnosis established.</a:t>
            </a:r>
          </a:p>
          <a:p>
            <a:r>
              <a:rPr lang="en-US" altLang="en-US" sz="2100" b="1" dirty="0"/>
              <a:t>Unsteady with standing/gait? Cerebellar ischemia?</a:t>
            </a:r>
          </a:p>
          <a:p>
            <a:pPr marL="85721" indent="0">
              <a:buNone/>
            </a:pPr>
            <a:endParaRPr lang="en-US" altLang="en-US" sz="2100" b="1" dirty="0"/>
          </a:p>
          <a:p>
            <a:r>
              <a:rPr lang="en-US" altLang="en-US" sz="2100" b="1" dirty="0"/>
              <a:t>Vertigo symptoms? Three types of vertigo:</a:t>
            </a:r>
          </a:p>
          <a:p>
            <a:pPr lvl="1"/>
            <a:r>
              <a:rPr lang="en-US" altLang="en-US" sz="1800" b="1" dirty="0"/>
              <a:t>Current, continuous? Acute Vestibular Syndrome (AVS).</a:t>
            </a:r>
          </a:p>
          <a:p>
            <a:pPr lvl="1"/>
            <a:r>
              <a:rPr lang="en-US" altLang="en-US" sz="1800" b="1" dirty="0"/>
              <a:t>Spontaneous episodic vertigo (</a:t>
            </a:r>
            <a:r>
              <a:rPr lang="en-US" altLang="en-US" sz="1800" b="1" dirty="0" err="1"/>
              <a:t>sEVS</a:t>
            </a:r>
            <a:r>
              <a:rPr lang="en-US" altLang="en-US" sz="1800" b="1" dirty="0"/>
              <a:t>)</a:t>
            </a:r>
          </a:p>
          <a:p>
            <a:pPr lvl="1"/>
            <a:r>
              <a:rPr lang="en-US" altLang="en-US" sz="1800" b="1" dirty="0"/>
              <a:t>Triggered episodic vertigo (</a:t>
            </a:r>
            <a:r>
              <a:rPr lang="en-US" altLang="en-US" sz="1800" b="1" dirty="0" err="1"/>
              <a:t>tEVS</a:t>
            </a:r>
            <a:r>
              <a:rPr lang="en-US" altLang="en-US" sz="1800" b="1" dirty="0"/>
              <a:t>)</a:t>
            </a:r>
          </a:p>
          <a:p>
            <a:pPr lvl="1"/>
            <a:endParaRPr lang="en-US" altLang="en-US" sz="1800" b="1" dirty="0"/>
          </a:p>
          <a:p>
            <a:r>
              <a:rPr lang="en-US" altLang="en-US" sz="2100" b="1" dirty="0"/>
              <a:t>Non-specific dizziness is the diagnosis of exclusion.</a:t>
            </a:r>
          </a:p>
          <a:p>
            <a:endParaRPr lang="en-US" altLang="en-US" sz="2100" b="1" dirty="0"/>
          </a:p>
          <a:p>
            <a:endParaRPr lang="en-US" altLang="en-US" sz="2100" b="1" dirty="0"/>
          </a:p>
          <a:p>
            <a:endParaRPr lang="en-US" altLang="en-US" sz="2100" b="1" dirty="0"/>
          </a:p>
          <a:p>
            <a:endParaRPr lang="en-US" altLang="en-US" sz="2100" b="1" dirty="0"/>
          </a:p>
        </p:txBody>
      </p:sp>
      <p:cxnSp>
        <p:nvCxnSpPr>
          <p:cNvPr id="6" name="Straight Connector 5"/>
          <p:cNvCxnSpPr/>
          <p:nvPr/>
        </p:nvCxnSpPr>
        <p:spPr>
          <a:xfrm>
            <a:off x="685800" y="2800350"/>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5CEC16C7-2649-4873-F3C3-32B3BC705570}"/>
              </a:ext>
            </a:extLst>
          </p:cNvPr>
          <p:cNvSpPr/>
          <p:nvPr/>
        </p:nvSpPr>
        <p:spPr>
          <a:xfrm>
            <a:off x="239697" y="4297347"/>
            <a:ext cx="6365290" cy="169119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218584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342900" y="3943352"/>
            <a:ext cx="6172200" cy="777479"/>
          </a:xfrm>
          <a:prstGeom prst="rect">
            <a:avLst/>
          </a:prstGeom>
          <a:noFill/>
          <a:ln>
            <a:noFill/>
          </a:ln>
        </p:spPr>
        <p:txBody>
          <a:bodyPr spcFirstLastPara="1" wrap="square" lIns="68569" tIns="34275" rIns="68569" bIns="34275" anchor="ctr" anchorCtr="0">
            <a:noAutofit/>
          </a:bodyPr>
          <a:lstStyle/>
          <a:p>
            <a:r>
              <a:rPr lang="en-US" sz="4500" b="1" dirty="0"/>
              <a:t>Patient Clinical </a:t>
            </a:r>
            <a:br>
              <a:rPr lang="en-US" sz="4500" b="1" dirty="0"/>
            </a:br>
            <a:r>
              <a:rPr lang="en-US" sz="4500" b="1" dirty="0"/>
              <a:t>Evaluation:</a:t>
            </a:r>
            <a:br>
              <a:rPr lang="en-US" sz="4500" b="1" dirty="0"/>
            </a:br>
            <a:r>
              <a:rPr lang="en-US" sz="4500" b="1" dirty="0"/>
              <a:t>The ATTEST System</a:t>
            </a:r>
            <a:endParaRPr sz="4500" b="1" dirty="0"/>
          </a:p>
        </p:txBody>
      </p:sp>
    </p:spTree>
    <p:extLst>
      <p:ext uri="{BB962C8B-B14F-4D97-AF65-F5344CB8AC3E}">
        <p14:creationId xmlns:p14="http://schemas.microsoft.com/office/powerpoint/2010/main" val="1046708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42900" y="1596629"/>
            <a:ext cx="6172200" cy="1524000"/>
          </a:xfrm>
        </p:spPr>
        <p:txBody>
          <a:bodyPr/>
          <a:lstStyle/>
          <a:p>
            <a:pPr eaLnBrk="1" hangingPunct="1"/>
            <a:r>
              <a:rPr lang="en-US" altLang="en-US" b="1" dirty="0"/>
              <a:t>Dizziness H &amp; P: ATTEST</a:t>
            </a:r>
          </a:p>
        </p:txBody>
      </p:sp>
      <p:sp>
        <p:nvSpPr>
          <p:cNvPr id="27651" name="Rectangle 3"/>
          <p:cNvSpPr>
            <a:spLocks noGrp="1" noChangeArrowheads="1"/>
          </p:cNvSpPr>
          <p:nvPr>
            <p:ph idx="1"/>
          </p:nvPr>
        </p:nvSpPr>
        <p:spPr>
          <a:xfrm>
            <a:off x="342900" y="3120629"/>
            <a:ext cx="6172200" cy="3680222"/>
          </a:xfrm>
        </p:spPr>
        <p:txBody>
          <a:bodyPr/>
          <a:lstStyle/>
          <a:p>
            <a:r>
              <a:rPr lang="en-US" altLang="en-US" sz="3000" b="1" dirty="0">
                <a:solidFill>
                  <a:schemeClr val="tx1"/>
                </a:solidFill>
                <a:highlight>
                  <a:srgbClr val="FFFF00"/>
                </a:highlight>
              </a:rPr>
              <a:t>A</a:t>
            </a:r>
            <a:r>
              <a:rPr lang="en-US" altLang="en-US" sz="3000" b="1" dirty="0">
                <a:solidFill>
                  <a:schemeClr val="tx1"/>
                </a:solidFill>
              </a:rPr>
              <a:t>ssociated symptoms</a:t>
            </a:r>
          </a:p>
          <a:p>
            <a:r>
              <a:rPr lang="en-US" altLang="en-US" sz="3000" b="1" dirty="0">
                <a:solidFill>
                  <a:schemeClr val="tx1"/>
                </a:solidFill>
                <a:highlight>
                  <a:srgbClr val="FFFF00"/>
                </a:highlight>
              </a:rPr>
              <a:t>T</a:t>
            </a:r>
            <a:r>
              <a:rPr lang="en-US" altLang="en-US" sz="3000" b="1" dirty="0">
                <a:solidFill>
                  <a:schemeClr val="tx1"/>
                </a:solidFill>
              </a:rPr>
              <a:t>iming</a:t>
            </a:r>
          </a:p>
          <a:p>
            <a:r>
              <a:rPr lang="en-US" altLang="en-US" sz="3000" b="1" dirty="0">
                <a:solidFill>
                  <a:schemeClr val="tx1"/>
                </a:solidFill>
                <a:highlight>
                  <a:srgbClr val="FFFF00"/>
                </a:highlight>
              </a:rPr>
              <a:t>T</a:t>
            </a:r>
            <a:r>
              <a:rPr lang="en-US" altLang="en-US" sz="3000" b="1" dirty="0">
                <a:solidFill>
                  <a:schemeClr val="tx1"/>
                </a:solidFill>
              </a:rPr>
              <a:t>riggers</a:t>
            </a:r>
          </a:p>
          <a:p>
            <a:r>
              <a:rPr lang="en-US" altLang="en-US" sz="3000" b="1" dirty="0">
                <a:solidFill>
                  <a:schemeClr val="tx1"/>
                </a:solidFill>
                <a:highlight>
                  <a:srgbClr val="FFFF00"/>
                </a:highlight>
              </a:rPr>
              <a:t>E</a:t>
            </a:r>
            <a:r>
              <a:rPr lang="en-US" altLang="en-US" sz="3000" b="1" dirty="0">
                <a:solidFill>
                  <a:schemeClr val="tx1"/>
                </a:solidFill>
              </a:rPr>
              <a:t>xamination </a:t>
            </a:r>
            <a:r>
              <a:rPr lang="en-US" altLang="en-US" sz="3000" b="1" dirty="0">
                <a:solidFill>
                  <a:schemeClr val="tx1"/>
                </a:solidFill>
                <a:highlight>
                  <a:srgbClr val="FFFF00"/>
                </a:highlight>
              </a:rPr>
              <a:t>S</a:t>
            </a:r>
            <a:r>
              <a:rPr lang="en-US" altLang="en-US" sz="3000" b="1" dirty="0">
                <a:solidFill>
                  <a:schemeClr val="tx1"/>
                </a:solidFill>
              </a:rPr>
              <a:t>igns</a:t>
            </a:r>
          </a:p>
          <a:p>
            <a:r>
              <a:rPr lang="en-US" altLang="en-US" sz="3000" b="1" dirty="0">
                <a:solidFill>
                  <a:schemeClr val="tx1"/>
                </a:solidFill>
              </a:rPr>
              <a:t>(Confirmatory) </a:t>
            </a:r>
            <a:r>
              <a:rPr lang="en-US" altLang="en-US" sz="3000" b="1" dirty="0">
                <a:solidFill>
                  <a:schemeClr val="tx1"/>
                </a:solidFill>
                <a:highlight>
                  <a:srgbClr val="FFFF00"/>
                </a:highlight>
              </a:rPr>
              <a:t>T</a:t>
            </a:r>
            <a:r>
              <a:rPr lang="en-US" altLang="en-US" sz="3000" b="1" dirty="0">
                <a:solidFill>
                  <a:schemeClr val="tx1"/>
                </a:solidFill>
              </a:rPr>
              <a:t>esting</a:t>
            </a:r>
          </a:p>
          <a:p>
            <a:endParaRPr lang="en-US" altLang="en-US" sz="2700" b="1" dirty="0"/>
          </a:p>
        </p:txBody>
      </p:sp>
      <p:cxnSp>
        <p:nvCxnSpPr>
          <p:cNvPr id="6" name="Straight Connector 5"/>
          <p:cNvCxnSpPr/>
          <p:nvPr/>
        </p:nvCxnSpPr>
        <p:spPr>
          <a:xfrm>
            <a:off x="571500" y="3028950"/>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78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1C06-1D70-4370-A401-5F3FE147B4F0}"/>
              </a:ext>
            </a:extLst>
          </p:cNvPr>
          <p:cNvSpPr>
            <a:spLocks noGrp="1"/>
          </p:cNvSpPr>
          <p:nvPr>
            <p:ph type="title"/>
          </p:nvPr>
        </p:nvSpPr>
        <p:spPr>
          <a:xfrm>
            <a:off x="-80513" y="366184"/>
            <a:ext cx="7085162" cy="1524000"/>
          </a:xfrm>
        </p:spPr>
        <p:txBody>
          <a:bodyPr/>
          <a:lstStyle/>
          <a:p>
            <a:r>
              <a:rPr lang="en-US" b="1" dirty="0">
                <a:latin typeface="Arial" panose="020B0604020202020204" pitchFamily="34" charset="0"/>
                <a:cs typeface="Arial" panose="020B0604020202020204" pitchFamily="34" charset="0"/>
              </a:rPr>
              <a:t>ATTEST Clinical Pathway</a:t>
            </a:r>
          </a:p>
        </p:txBody>
      </p:sp>
      <p:pic>
        <p:nvPicPr>
          <p:cNvPr id="7" name="Picture 6">
            <a:extLst>
              <a:ext uri="{FF2B5EF4-FFF2-40B4-BE49-F238E27FC236}">
                <a16:creationId xmlns:a16="http://schemas.microsoft.com/office/drawing/2014/main" id="{FD1D6B36-53EC-A60C-F82E-F3B5645BC15A}"/>
              </a:ext>
            </a:extLst>
          </p:cNvPr>
          <p:cNvPicPr>
            <a:picLocks noChangeAspect="1"/>
          </p:cNvPicPr>
          <p:nvPr/>
        </p:nvPicPr>
        <p:blipFill>
          <a:blip r:embed="rId2"/>
          <a:stretch>
            <a:fillRect/>
          </a:stretch>
        </p:blipFill>
        <p:spPr>
          <a:xfrm>
            <a:off x="-1" y="1890184"/>
            <a:ext cx="7004649" cy="4669766"/>
          </a:xfrm>
          <a:prstGeom prst="rect">
            <a:avLst/>
          </a:prstGeom>
        </p:spPr>
      </p:pic>
      <p:cxnSp>
        <p:nvCxnSpPr>
          <p:cNvPr id="8" name="Straight Connector 7">
            <a:extLst>
              <a:ext uri="{FF2B5EF4-FFF2-40B4-BE49-F238E27FC236}">
                <a16:creationId xmlns:a16="http://schemas.microsoft.com/office/drawing/2014/main" id="{FB5E64BB-9CBE-ABA7-C78D-7874656D85E1}"/>
              </a:ext>
            </a:extLst>
          </p:cNvPr>
          <p:cNvCxnSpPr/>
          <p:nvPr/>
        </p:nvCxnSpPr>
        <p:spPr>
          <a:xfrm>
            <a:off x="571500" y="1522203"/>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7714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9FF34-A5A5-47D6-B557-77577A165F50}"/>
              </a:ext>
            </a:extLst>
          </p:cNvPr>
          <p:cNvSpPr>
            <a:spLocks noGrp="1"/>
          </p:cNvSpPr>
          <p:nvPr>
            <p:ph type="title"/>
          </p:nvPr>
        </p:nvSpPr>
        <p:spPr>
          <a:xfrm>
            <a:off x="0" y="366184"/>
            <a:ext cx="6791864" cy="1524000"/>
          </a:xfrm>
        </p:spPr>
        <p:txBody>
          <a:bodyPr/>
          <a:lstStyle/>
          <a:p>
            <a:r>
              <a:rPr lang="en-US" sz="4000" b="1" dirty="0">
                <a:latin typeface="+mn-lt"/>
              </a:rPr>
              <a:t>ATTEST Clinical Evidence</a:t>
            </a:r>
          </a:p>
        </p:txBody>
      </p:sp>
      <p:pic>
        <p:nvPicPr>
          <p:cNvPr id="8" name="Picture 7">
            <a:extLst>
              <a:ext uri="{FF2B5EF4-FFF2-40B4-BE49-F238E27FC236}">
                <a16:creationId xmlns:a16="http://schemas.microsoft.com/office/drawing/2014/main" id="{AFA20982-0150-F491-E153-14E6000A87F8}"/>
              </a:ext>
            </a:extLst>
          </p:cNvPr>
          <p:cNvPicPr>
            <a:picLocks noChangeAspect="1"/>
          </p:cNvPicPr>
          <p:nvPr/>
        </p:nvPicPr>
        <p:blipFill>
          <a:blip r:embed="rId2"/>
          <a:stretch>
            <a:fillRect/>
          </a:stretch>
        </p:blipFill>
        <p:spPr>
          <a:xfrm>
            <a:off x="0" y="1986951"/>
            <a:ext cx="6858000" cy="4572000"/>
          </a:xfrm>
          <a:prstGeom prst="rect">
            <a:avLst/>
          </a:prstGeom>
        </p:spPr>
      </p:pic>
      <p:sp>
        <p:nvSpPr>
          <p:cNvPr id="5" name="Oval 4">
            <a:extLst>
              <a:ext uri="{FF2B5EF4-FFF2-40B4-BE49-F238E27FC236}">
                <a16:creationId xmlns:a16="http://schemas.microsoft.com/office/drawing/2014/main" id="{95A72AB0-3E7A-4362-8ECA-60F2B8FA4EDB}"/>
              </a:ext>
            </a:extLst>
          </p:cNvPr>
          <p:cNvSpPr/>
          <p:nvPr/>
        </p:nvSpPr>
        <p:spPr>
          <a:xfrm>
            <a:off x="-68652" y="3298166"/>
            <a:ext cx="2628900" cy="628650"/>
          </a:xfrm>
          <a:prstGeom prst="ellipse">
            <a:avLst/>
          </a:prstGeom>
          <a:no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9" name="Straight Connector 8">
            <a:extLst>
              <a:ext uri="{FF2B5EF4-FFF2-40B4-BE49-F238E27FC236}">
                <a16:creationId xmlns:a16="http://schemas.microsoft.com/office/drawing/2014/main" id="{189C4C84-4E93-0ABF-E295-2627AA62A2AD}"/>
              </a:ext>
            </a:extLst>
          </p:cNvPr>
          <p:cNvCxnSpPr/>
          <p:nvPr/>
        </p:nvCxnSpPr>
        <p:spPr>
          <a:xfrm>
            <a:off x="571500" y="1516452"/>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3177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342900" y="3943352"/>
            <a:ext cx="6172200" cy="777479"/>
          </a:xfrm>
          <a:prstGeom prst="rect">
            <a:avLst/>
          </a:prstGeom>
          <a:noFill/>
          <a:ln>
            <a:noFill/>
          </a:ln>
        </p:spPr>
        <p:txBody>
          <a:bodyPr spcFirstLastPara="1" wrap="square" lIns="68569" tIns="34275" rIns="68569" bIns="34275" anchor="ctr" anchorCtr="0">
            <a:noAutofit/>
          </a:bodyPr>
          <a:lstStyle/>
          <a:p>
            <a:r>
              <a:rPr lang="en-US" sz="4500" b="1" dirty="0"/>
              <a:t>ATTEST Part 1:</a:t>
            </a:r>
            <a:br>
              <a:rPr lang="en-US" sz="4500" b="1" dirty="0"/>
            </a:br>
            <a:r>
              <a:rPr lang="en-US" sz="4500" b="1" dirty="0"/>
              <a:t>General Medical Cause?</a:t>
            </a:r>
            <a:endParaRPr sz="4500" b="1" dirty="0"/>
          </a:p>
        </p:txBody>
      </p:sp>
    </p:spTree>
    <p:extLst>
      <p:ext uri="{BB962C8B-B14F-4D97-AF65-F5344CB8AC3E}">
        <p14:creationId xmlns:p14="http://schemas.microsoft.com/office/powerpoint/2010/main" val="1581520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4"/>
          <p:cNvSpPr txBox="1">
            <a:spLocks noGrp="1"/>
          </p:cNvSpPr>
          <p:nvPr>
            <p:ph type="title"/>
          </p:nvPr>
        </p:nvSpPr>
        <p:spPr>
          <a:xfrm>
            <a:off x="342902" y="4263999"/>
            <a:ext cx="6413047" cy="479453"/>
          </a:xfrm>
          <a:prstGeom prst="rect">
            <a:avLst/>
          </a:prstGeom>
          <a:noFill/>
          <a:ln>
            <a:noFill/>
          </a:ln>
        </p:spPr>
        <p:txBody>
          <a:bodyPr spcFirstLastPara="1" wrap="square" lIns="68569" tIns="34275" rIns="68569" bIns="34275" anchor="ctr" anchorCtr="0">
            <a:noAutofit/>
          </a:bodyPr>
          <a:lstStyle/>
          <a:p>
            <a:r>
              <a:rPr lang="en-US" b="1" i="1" dirty="0"/>
              <a:t>Medical Director</a:t>
            </a:r>
            <a:br>
              <a:rPr lang="en-US" b="1" i="1" dirty="0"/>
            </a:br>
            <a:r>
              <a:rPr lang="en-US" b="1" i="1" dirty="0"/>
              <a:t>New Rose Healthcare Management</a:t>
            </a:r>
            <a:br>
              <a:rPr lang="en-US" b="1" i="1" dirty="0"/>
            </a:br>
            <a:br>
              <a:rPr lang="en-US" b="1" i="1" dirty="0"/>
            </a:br>
            <a:r>
              <a:rPr lang="en-US" b="1" dirty="0"/>
              <a:t>Emergency Department</a:t>
            </a:r>
            <a:br>
              <a:rPr lang="en-US" b="1" dirty="0"/>
            </a:br>
            <a:r>
              <a:rPr lang="en-US" b="1" dirty="0"/>
              <a:t>Roseland Community Hospital</a:t>
            </a:r>
            <a:br>
              <a:rPr lang="en-US" b="1" dirty="0"/>
            </a:br>
            <a:r>
              <a:rPr lang="en-US" b="1" dirty="0"/>
              <a:t>Chicago, IL</a:t>
            </a:r>
            <a:endParaRPr lang="en-US" dirty="0"/>
          </a:p>
        </p:txBody>
      </p:sp>
    </p:spTree>
    <p:extLst>
      <p:ext uri="{BB962C8B-B14F-4D97-AF65-F5344CB8AC3E}">
        <p14:creationId xmlns:p14="http://schemas.microsoft.com/office/powerpoint/2010/main" val="2851163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1C06-1D70-4370-A401-5F3FE147B4F0}"/>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802E4AF0-3090-19DF-4B63-EED63EF16ECD}"/>
              </a:ext>
            </a:extLst>
          </p:cNvPr>
          <p:cNvPicPr>
            <a:picLocks noChangeAspect="1"/>
          </p:cNvPicPr>
          <p:nvPr/>
        </p:nvPicPr>
        <p:blipFill>
          <a:blip r:embed="rId2"/>
          <a:stretch>
            <a:fillRect/>
          </a:stretch>
        </p:blipFill>
        <p:spPr>
          <a:xfrm>
            <a:off x="-363747" y="1587260"/>
            <a:ext cx="7906110" cy="5270740"/>
          </a:xfrm>
          <a:prstGeom prst="rect">
            <a:avLst/>
          </a:prstGeom>
        </p:spPr>
      </p:pic>
      <p:sp>
        <p:nvSpPr>
          <p:cNvPr id="3" name="Rectangle: Rounded Corners 2">
            <a:extLst>
              <a:ext uri="{FF2B5EF4-FFF2-40B4-BE49-F238E27FC236}">
                <a16:creationId xmlns:a16="http://schemas.microsoft.com/office/drawing/2014/main" id="{C30F8694-9694-49D2-BBFD-18F80F6BF7F8}"/>
              </a:ext>
            </a:extLst>
          </p:cNvPr>
          <p:cNvSpPr/>
          <p:nvPr/>
        </p:nvSpPr>
        <p:spPr>
          <a:xfrm>
            <a:off x="71887" y="2725588"/>
            <a:ext cx="4367151" cy="2286000"/>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048744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1C06-1D70-4370-A401-5F3FE147B4F0}"/>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2DF12788-D2BB-72E5-225C-A7F5FDF710E8}"/>
              </a:ext>
            </a:extLst>
          </p:cNvPr>
          <p:cNvPicPr>
            <a:picLocks noChangeAspect="1"/>
          </p:cNvPicPr>
          <p:nvPr/>
        </p:nvPicPr>
        <p:blipFill>
          <a:blip r:embed="rId2"/>
          <a:stretch>
            <a:fillRect/>
          </a:stretch>
        </p:blipFill>
        <p:spPr>
          <a:xfrm>
            <a:off x="-103518" y="1519305"/>
            <a:ext cx="8262521" cy="5508347"/>
          </a:xfrm>
          <a:prstGeom prst="rect">
            <a:avLst/>
          </a:prstGeom>
        </p:spPr>
      </p:pic>
      <p:sp>
        <p:nvSpPr>
          <p:cNvPr id="10" name="Rectangle: Rounded Corners 9">
            <a:extLst>
              <a:ext uri="{FF2B5EF4-FFF2-40B4-BE49-F238E27FC236}">
                <a16:creationId xmlns:a16="http://schemas.microsoft.com/office/drawing/2014/main" id="{DF27D5A3-9D27-1FFE-C49A-F06E91A4E93A}"/>
              </a:ext>
            </a:extLst>
          </p:cNvPr>
          <p:cNvSpPr/>
          <p:nvPr/>
        </p:nvSpPr>
        <p:spPr>
          <a:xfrm>
            <a:off x="1753966" y="2836557"/>
            <a:ext cx="3065859" cy="100449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Star: 5 Points 2">
            <a:extLst>
              <a:ext uri="{FF2B5EF4-FFF2-40B4-BE49-F238E27FC236}">
                <a16:creationId xmlns:a16="http://schemas.microsoft.com/office/drawing/2014/main" id="{8F2158A9-D275-DF9F-8163-1179BC3A7308}"/>
              </a:ext>
            </a:extLst>
          </p:cNvPr>
          <p:cNvSpPr/>
          <p:nvPr/>
        </p:nvSpPr>
        <p:spPr>
          <a:xfrm>
            <a:off x="1018413" y="3056640"/>
            <a:ext cx="377190" cy="32918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6A21E13C-36BD-1695-0D41-B27BD54D8551}"/>
              </a:ext>
            </a:extLst>
          </p:cNvPr>
          <p:cNvSpPr/>
          <p:nvPr/>
        </p:nvSpPr>
        <p:spPr>
          <a:xfrm>
            <a:off x="383962" y="3805843"/>
            <a:ext cx="2338578" cy="208385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63792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52888" y="725686"/>
            <a:ext cx="6172200" cy="1524000"/>
          </a:xfrm>
        </p:spPr>
        <p:txBody>
          <a:bodyPr/>
          <a:lstStyle/>
          <a:p>
            <a:pPr eaLnBrk="1" hangingPunct="1"/>
            <a:r>
              <a:rPr lang="en-US" altLang="en-US" b="1" dirty="0"/>
              <a:t>General Medical Cause</a:t>
            </a:r>
          </a:p>
        </p:txBody>
      </p:sp>
      <p:sp>
        <p:nvSpPr>
          <p:cNvPr id="27651" name="Rectangle 3"/>
          <p:cNvSpPr>
            <a:spLocks noGrp="1" noChangeArrowheads="1"/>
          </p:cNvSpPr>
          <p:nvPr>
            <p:ph idx="1"/>
          </p:nvPr>
        </p:nvSpPr>
        <p:spPr>
          <a:xfrm>
            <a:off x="126508" y="2120324"/>
            <a:ext cx="6624960" cy="3680222"/>
          </a:xfrm>
        </p:spPr>
        <p:txBody>
          <a:bodyPr/>
          <a:lstStyle/>
          <a:p>
            <a:r>
              <a:rPr lang="en-US" altLang="en-US" sz="3000" b="1" dirty="0">
                <a:solidFill>
                  <a:schemeClr val="tx1"/>
                </a:solidFill>
                <a:highlight>
                  <a:srgbClr val="FFFF00"/>
                </a:highlight>
              </a:rPr>
              <a:t>Likely medical cause</a:t>
            </a:r>
            <a:r>
              <a:rPr lang="en-US" altLang="en-US" sz="3000" b="1" dirty="0">
                <a:solidFill>
                  <a:schemeClr val="tx1"/>
                </a:solidFill>
              </a:rPr>
              <a:t>: Yes.</a:t>
            </a:r>
          </a:p>
          <a:p>
            <a:r>
              <a:rPr lang="en-US" altLang="en-US" sz="3000" b="1" dirty="0">
                <a:solidFill>
                  <a:schemeClr val="tx1"/>
                </a:solidFill>
                <a:highlight>
                  <a:srgbClr val="FFFF00"/>
                </a:highlight>
              </a:rPr>
              <a:t>No worrisome signs</a:t>
            </a:r>
            <a:r>
              <a:rPr lang="en-US" altLang="en-US" sz="3000" b="1" dirty="0">
                <a:solidFill>
                  <a:schemeClr val="tx1"/>
                </a:solidFill>
              </a:rPr>
              <a:t>: Correct.</a:t>
            </a:r>
          </a:p>
          <a:p>
            <a:pPr lvl="1"/>
            <a:r>
              <a:rPr lang="en-US" altLang="en-US" sz="2400" b="1" dirty="0">
                <a:solidFill>
                  <a:schemeClr val="tx1"/>
                </a:solidFill>
              </a:rPr>
              <a:t>No worrisome nystagmus.</a:t>
            </a:r>
          </a:p>
          <a:p>
            <a:pPr lvl="1"/>
            <a:r>
              <a:rPr lang="en-US" altLang="en-US" sz="2400" b="1" dirty="0">
                <a:solidFill>
                  <a:schemeClr val="tx1"/>
                </a:solidFill>
              </a:rPr>
              <a:t>Patient can sit and stand.</a:t>
            </a:r>
          </a:p>
          <a:p>
            <a:pPr lvl="1"/>
            <a:r>
              <a:rPr lang="en-US" altLang="en-US" sz="2400" b="1" dirty="0">
                <a:solidFill>
                  <a:schemeClr val="tx1"/>
                </a:solidFill>
              </a:rPr>
              <a:t>No motor abnormalities.</a:t>
            </a:r>
          </a:p>
          <a:p>
            <a:pPr lvl="1"/>
            <a:r>
              <a:rPr lang="en-US" altLang="en-US" sz="2400" b="1" dirty="0">
                <a:solidFill>
                  <a:schemeClr val="tx1"/>
                </a:solidFill>
              </a:rPr>
              <a:t>No arm dysmetria.</a:t>
            </a:r>
          </a:p>
          <a:p>
            <a:pPr lvl="1"/>
            <a:r>
              <a:rPr lang="en-US" altLang="en-US" sz="2400" b="1" dirty="0"/>
              <a:t>No vision, speech, swallow, sensory* changes </a:t>
            </a:r>
            <a:endParaRPr lang="en-US" altLang="en-US" sz="2400" b="1" dirty="0">
              <a:solidFill>
                <a:schemeClr val="tx1"/>
              </a:solidFill>
            </a:endParaRPr>
          </a:p>
          <a:p>
            <a:pPr lvl="1"/>
            <a:endParaRPr lang="en-US" altLang="en-US" sz="750" b="1" dirty="0">
              <a:solidFill>
                <a:schemeClr val="tx1"/>
              </a:solidFill>
            </a:endParaRPr>
          </a:p>
          <a:p>
            <a:r>
              <a:rPr lang="en-US" altLang="en-US" sz="2700" b="1" dirty="0">
                <a:solidFill>
                  <a:schemeClr val="tx1"/>
                </a:solidFill>
                <a:highlight>
                  <a:srgbClr val="FFFF00"/>
                </a:highlight>
              </a:rPr>
              <a:t>Treat the medical cause, CT +/-</a:t>
            </a:r>
          </a:p>
          <a:p>
            <a:endParaRPr lang="en-US" altLang="en-US" sz="2700" b="1" dirty="0"/>
          </a:p>
        </p:txBody>
      </p:sp>
      <p:cxnSp>
        <p:nvCxnSpPr>
          <p:cNvPr id="6" name="Straight Connector 5"/>
          <p:cNvCxnSpPr/>
          <p:nvPr/>
        </p:nvCxnSpPr>
        <p:spPr>
          <a:xfrm>
            <a:off x="623259" y="1890263"/>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7713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342900" y="3943352"/>
            <a:ext cx="6172200" cy="777479"/>
          </a:xfrm>
          <a:prstGeom prst="rect">
            <a:avLst/>
          </a:prstGeom>
          <a:noFill/>
          <a:ln>
            <a:noFill/>
          </a:ln>
        </p:spPr>
        <p:txBody>
          <a:bodyPr spcFirstLastPara="1" wrap="square" lIns="68569" tIns="34275" rIns="68569" bIns="34275" anchor="ctr" anchorCtr="0">
            <a:noAutofit/>
          </a:bodyPr>
          <a:lstStyle/>
          <a:p>
            <a:r>
              <a:rPr lang="en-US" sz="4500" b="1" dirty="0"/>
              <a:t>ATTEST Part 2:</a:t>
            </a:r>
            <a:br>
              <a:rPr lang="en-US" sz="4500" b="1" dirty="0"/>
            </a:br>
            <a:r>
              <a:rPr lang="en-US" sz="4500" b="1" dirty="0"/>
              <a:t>Acute </a:t>
            </a:r>
            <a:br>
              <a:rPr lang="en-US" sz="4500" b="1" dirty="0"/>
            </a:br>
            <a:r>
              <a:rPr lang="en-US" sz="4500" b="1" dirty="0"/>
              <a:t>Vestibular Syndrome</a:t>
            </a:r>
            <a:endParaRPr sz="4500" b="1" dirty="0"/>
          </a:p>
        </p:txBody>
      </p:sp>
    </p:spTree>
    <p:extLst>
      <p:ext uri="{BB962C8B-B14F-4D97-AF65-F5344CB8AC3E}">
        <p14:creationId xmlns:p14="http://schemas.microsoft.com/office/powerpoint/2010/main" val="7122165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1C06-1D70-4370-A401-5F3FE147B4F0}"/>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F4E7AED6-EA20-B346-EFE8-21B083BB32F3}"/>
              </a:ext>
            </a:extLst>
          </p:cNvPr>
          <p:cNvPicPr>
            <a:picLocks noChangeAspect="1"/>
          </p:cNvPicPr>
          <p:nvPr/>
        </p:nvPicPr>
        <p:blipFill>
          <a:blip r:embed="rId2"/>
          <a:stretch>
            <a:fillRect/>
          </a:stretch>
        </p:blipFill>
        <p:spPr>
          <a:xfrm>
            <a:off x="-1081178" y="1623203"/>
            <a:ext cx="8655170" cy="5770113"/>
          </a:xfrm>
          <a:prstGeom prst="rect">
            <a:avLst/>
          </a:prstGeom>
        </p:spPr>
      </p:pic>
      <p:sp>
        <p:nvSpPr>
          <p:cNvPr id="5" name="Rectangle: Rounded Corners 4">
            <a:extLst>
              <a:ext uri="{FF2B5EF4-FFF2-40B4-BE49-F238E27FC236}">
                <a16:creationId xmlns:a16="http://schemas.microsoft.com/office/drawing/2014/main" id="{751B7314-0007-4C6F-96E0-CE8BB7E4059B}"/>
              </a:ext>
            </a:extLst>
          </p:cNvPr>
          <p:cNvSpPr/>
          <p:nvPr/>
        </p:nvSpPr>
        <p:spPr>
          <a:xfrm>
            <a:off x="1838865" y="3858882"/>
            <a:ext cx="4573436" cy="2625306"/>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7620946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1C06-1D70-4370-A401-5F3FE147B4F0}"/>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A9C08D96-7312-F1ED-D747-D0FD8DF00F65}"/>
              </a:ext>
            </a:extLst>
          </p:cNvPr>
          <p:cNvPicPr>
            <a:picLocks noChangeAspect="1"/>
          </p:cNvPicPr>
          <p:nvPr/>
        </p:nvPicPr>
        <p:blipFill>
          <a:blip r:embed="rId2"/>
          <a:stretch>
            <a:fillRect/>
          </a:stretch>
        </p:blipFill>
        <p:spPr>
          <a:xfrm>
            <a:off x="-156632" y="1716656"/>
            <a:ext cx="7809781" cy="5206521"/>
          </a:xfrm>
          <a:prstGeom prst="rect">
            <a:avLst/>
          </a:prstGeom>
        </p:spPr>
      </p:pic>
      <p:sp>
        <p:nvSpPr>
          <p:cNvPr id="10" name="Rectangle: Rounded Corners 9">
            <a:extLst>
              <a:ext uri="{FF2B5EF4-FFF2-40B4-BE49-F238E27FC236}">
                <a16:creationId xmlns:a16="http://schemas.microsoft.com/office/drawing/2014/main" id="{91966CF2-DCCF-E719-5F47-3495776843A5}"/>
              </a:ext>
            </a:extLst>
          </p:cNvPr>
          <p:cNvSpPr/>
          <p:nvPr/>
        </p:nvSpPr>
        <p:spPr>
          <a:xfrm>
            <a:off x="2379375" y="4887614"/>
            <a:ext cx="2352295" cy="140771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2">
            <a:extLst>
              <a:ext uri="{FF2B5EF4-FFF2-40B4-BE49-F238E27FC236}">
                <a16:creationId xmlns:a16="http://schemas.microsoft.com/office/drawing/2014/main" id="{1F44BA64-EA4B-D5AE-C109-F8334D38DEF1}"/>
              </a:ext>
            </a:extLst>
          </p:cNvPr>
          <p:cNvPicPr>
            <a:picLocks noChangeAspect="1"/>
          </p:cNvPicPr>
          <p:nvPr/>
        </p:nvPicPr>
        <p:blipFill>
          <a:blip r:embed="rId3"/>
          <a:stretch>
            <a:fillRect/>
          </a:stretch>
        </p:blipFill>
        <p:spPr>
          <a:xfrm>
            <a:off x="3429000" y="4370928"/>
            <a:ext cx="443522" cy="379509"/>
          </a:xfrm>
          <a:prstGeom prst="rect">
            <a:avLst/>
          </a:prstGeom>
        </p:spPr>
      </p:pic>
      <p:sp>
        <p:nvSpPr>
          <p:cNvPr id="11" name="Rectangle: Rounded Corners 10">
            <a:extLst>
              <a:ext uri="{FF2B5EF4-FFF2-40B4-BE49-F238E27FC236}">
                <a16:creationId xmlns:a16="http://schemas.microsoft.com/office/drawing/2014/main" id="{BA54E80B-DA4C-F634-51AB-1B48A07D913D}"/>
              </a:ext>
            </a:extLst>
          </p:cNvPr>
          <p:cNvSpPr/>
          <p:nvPr/>
        </p:nvSpPr>
        <p:spPr>
          <a:xfrm>
            <a:off x="3410660" y="3879999"/>
            <a:ext cx="3065859" cy="100449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0212144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42900" y="697112"/>
            <a:ext cx="6172200" cy="1524000"/>
          </a:xfrm>
        </p:spPr>
        <p:txBody>
          <a:bodyPr/>
          <a:lstStyle/>
          <a:p>
            <a:pPr eaLnBrk="1" hangingPunct="1"/>
            <a:r>
              <a:rPr lang="en-US" altLang="en-US" b="1" dirty="0"/>
              <a:t>Acute Vestibular Syndrome</a:t>
            </a:r>
          </a:p>
        </p:txBody>
      </p:sp>
      <p:sp>
        <p:nvSpPr>
          <p:cNvPr id="27651" name="Rectangle 3"/>
          <p:cNvSpPr>
            <a:spLocks noGrp="1" noChangeArrowheads="1"/>
          </p:cNvSpPr>
          <p:nvPr>
            <p:ph idx="1"/>
          </p:nvPr>
        </p:nvSpPr>
        <p:spPr>
          <a:xfrm>
            <a:off x="133165" y="2493775"/>
            <a:ext cx="6381935" cy="3680222"/>
          </a:xfrm>
        </p:spPr>
        <p:txBody>
          <a:bodyPr/>
          <a:lstStyle/>
          <a:p>
            <a:r>
              <a:rPr lang="en-US" altLang="en-US" sz="2700" b="1" dirty="0">
                <a:solidFill>
                  <a:schemeClr val="tx1"/>
                </a:solidFill>
              </a:rPr>
              <a:t>Likely medical cause: No.  Or…</a:t>
            </a:r>
          </a:p>
          <a:p>
            <a:r>
              <a:rPr lang="en-US" altLang="en-US" sz="2700" b="1" dirty="0">
                <a:solidFill>
                  <a:schemeClr val="tx1"/>
                </a:solidFill>
                <a:highlight>
                  <a:srgbClr val="FFFF00"/>
                </a:highlight>
              </a:rPr>
              <a:t>Possible worrisome nystagmus</a:t>
            </a:r>
            <a:r>
              <a:rPr lang="en-US" altLang="en-US" sz="2700" b="1" dirty="0">
                <a:solidFill>
                  <a:schemeClr val="tx1"/>
                </a:solidFill>
              </a:rPr>
              <a:t>: Yes.</a:t>
            </a:r>
          </a:p>
          <a:p>
            <a:r>
              <a:rPr lang="en-US" altLang="en-US" sz="2700" b="1" dirty="0">
                <a:solidFill>
                  <a:schemeClr val="tx1"/>
                </a:solidFill>
                <a:highlight>
                  <a:srgbClr val="FFFF00"/>
                </a:highlight>
              </a:rPr>
              <a:t>Continuous &amp; present vertigo</a:t>
            </a:r>
            <a:r>
              <a:rPr lang="en-US" altLang="en-US" sz="2700" b="1" dirty="0">
                <a:solidFill>
                  <a:schemeClr val="tx1"/>
                </a:solidFill>
              </a:rPr>
              <a:t>: Yes.</a:t>
            </a:r>
          </a:p>
          <a:p>
            <a:r>
              <a:rPr lang="en-US" altLang="en-US" sz="2700" b="1" dirty="0">
                <a:solidFill>
                  <a:schemeClr val="tx1"/>
                </a:solidFill>
              </a:rPr>
              <a:t>Dx: Acute Vestibular Syndrome (AVS)</a:t>
            </a:r>
          </a:p>
          <a:p>
            <a:r>
              <a:rPr lang="en-US" altLang="en-US" sz="2700" b="1" dirty="0">
                <a:solidFill>
                  <a:schemeClr val="tx1"/>
                </a:solidFill>
                <a:highlight>
                  <a:srgbClr val="00FF00"/>
                </a:highlight>
              </a:rPr>
              <a:t>Vestibular Neuritis or Labyrinthitis 	(Peripheral etiology)</a:t>
            </a:r>
          </a:p>
          <a:p>
            <a:pPr marL="85721" indent="0">
              <a:buNone/>
            </a:pPr>
            <a:endParaRPr lang="en-US" altLang="en-US" sz="750" b="1" dirty="0">
              <a:solidFill>
                <a:schemeClr val="tx1"/>
              </a:solidFill>
            </a:endParaRPr>
          </a:p>
          <a:p>
            <a:r>
              <a:rPr lang="en-US" altLang="en-US" sz="2700" b="1" dirty="0">
                <a:solidFill>
                  <a:schemeClr val="tx1"/>
                </a:solidFill>
                <a:highlight>
                  <a:srgbClr val="00FF00"/>
                </a:highlight>
              </a:rPr>
              <a:t>Posterior Circulation Stroke***</a:t>
            </a:r>
          </a:p>
          <a:p>
            <a:endParaRPr lang="en-US" altLang="en-US" sz="2700" b="1" dirty="0"/>
          </a:p>
        </p:txBody>
      </p:sp>
      <p:cxnSp>
        <p:nvCxnSpPr>
          <p:cNvPr id="6" name="Straight Connector 5"/>
          <p:cNvCxnSpPr/>
          <p:nvPr/>
        </p:nvCxnSpPr>
        <p:spPr>
          <a:xfrm>
            <a:off x="571500" y="2236568"/>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4182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342900" y="3943352"/>
            <a:ext cx="6172200" cy="777479"/>
          </a:xfrm>
          <a:prstGeom prst="rect">
            <a:avLst/>
          </a:prstGeom>
          <a:noFill/>
          <a:ln>
            <a:noFill/>
          </a:ln>
        </p:spPr>
        <p:txBody>
          <a:bodyPr spcFirstLastPara="1" wrap="square" lIns="68569" tIns="34275" rIns="68569" bIns="34275" anchor="ctr" anchorCtr="0">
            <a:noAutofit/>
          </a:bodyPr>
          <a:lstStyle/>
          <a:p>
            <a:r>
              <a:rPr lang="en-US" sz="4500" b="1" dirty="0"/>
              <a:t>ATTEST Part 3:</a:t>
            </a:r>
            <a:br>
              <a:rPr lang="en-US" sz="4500" b="1" dirty="0"/>
            </a:br>
            <a:r>
              <a:rPr lang="en-US" sz="4500" b="1" dirty="0"/>
              <a:t>Episodic Vertigo: </a:t>
            </a:r>
            <a:br>
              <a:rPr lang="en-US" sz="4500" b="1" dirty="0"/>
            </a:br>
            <a:r>
              <a:rPr lang="en-US" sz="4500" b="1" dirty="0"/>
              <a:t>Spontaneous or Triggered</a:t>
            </a:r>
            <a:endParaRPr sz="4500" b="1" dirty="0"/>
          </a:p>
        </p:txBody>
      </p:sp>
    </p:spTree>
    <p:extLst>
      <p:ext uri="{BB962C8B-B14F-4D97-AF65-F5344CB8AC3E}">
        <p14:creationId xmlns:p14="http://schemas.microsoft.com/office/powerpoint/2010/main" val="18915563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ctrTitle"/>
          </p:nvPr>
        </p:nvSpPr>
        <p:spPr>
          <a:xfrm>
            <a:off x="816885" y="4508737"/>
            <a:ext cx="5224232" cy="395450"/>
          </a:xfrm>
          <a:prstGeom prst="rect">
            <a:avLst/>
          </a:prstGeom>
          <a:noFill/>
          <a:ln>
            <a:noFill/>
          </a:ln>
        </p:spPr>
        <p:txBody>
          <a:bodyPr spcFirstLastPara="1" wrap="square" lIns="68569" tIns="34275" rIns="68569" bIns="34275" anchor="ctr" anchorCtr="0">
            <a:noAutofit/>
          </a:bodyPr>
          <a:lstStyle/>
          <a:p>
            <a:r>
              <a:rPr lang="en-US" sz="3000" b="1" dirty="0">
                <a:latin typeface="Arial"/>
                <a:ea typeface="Arial"/>
                <a:cs typeface="Arial"/>
                <a:sym typeface="Arial"/>
              </a:rPr>
              <a:t>Spontaneous, Episodic Vestibular Syndrome </a:t>
            </a:r>
            <a:br>
              <a:rPr lang="en-US" sz="3000" b="1" dirty="0">
                <a:latin typeface="Arial"/>
                <a:ea typeface="Arial"/>
                <a:cs typeface="Arial"/>
                <a:sym typeface="Arial"/>
              </a:rPr>
            </a:br>
            <a:r>
              <a:rPr lang="en-US" sz="3000" b="1" dirty="0">
                <a:latin typeface="Arial"/>
                <a:ea typeface="Arial"/>
                <a:cs typeface="Arial"/>
                <a:sym typeface="Arial"/>
              </a:rPr>
              <a:t>(s-EVS)</a:t>
            </a:r>
            <a:endParaRPr sz="3000" b="1" i="1" dirty="0">
              <a:latin typeface="Arial"/>
              <a:ea typeface="Arial"/>
              <a:cs typeface="Arial"/>
              <a:sym typeface="Arial"/>
            </a:endParaRPr>
          </a:p>
        </p:txBody>
      </p:sp>
      <p:sp>
        <p:nvSpPr>
          <p:cNvPr id="93" name="Google Shape;93;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defTabSz="685784">
              <a:buSzPts val="1400"/>
              <a:defRPr/>
            </a:pPr>
            <a:endParaRPr sz="1050"/>
          </a:p>
        </p:txBody>
      </p:sp>
      <p:sp>
        <p:nvSpPr>
          <p:cNvPr id="94" name="Google Shape;94;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defTabSz="685784">
              <a:buSzPts val="1400"/>
              <a:defRPr/>
            </a:pPr>
            <a:endParaRPr sz="1050"/>
          </a:p>
        </p:txBody>
      </p:sp>
      <p:sp>
        <p:nvSpPr>
          <p:cNvPr id="95" name="Google Shape;95;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defTabSz="685784">
              <a:buSzPts val="1400"/>
              <a:defRPr/>
            </a:pPr>
            <a:endParaRPr sz="1050"/>
          </a:p>
        </p:txBody>
      </p:sp>
      <p:sp>
        <p:nvSpPr>
          <p:cNvPr id="96" name="Google Shape;96;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defTabSz="685784">
              <a:buSzPts val="1800"/>
              <a:defRPr/>
            </a:pPr>
            <a:endParaRPr sz="1350"/>
          </a:p>
        </p:txBody>
      </p:sp>
      <p:sp>
        <p:nvSpPr>
          <p:cNvPr id="97" name="Google Shape;97;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defTabSz="685784">
              <a:buSzPts val="1800"/>
              <a:defRPr/>
            </a:pPr>
            <a:endParaRPr sz="1350"/>
          </a:p>
        </p:txBody>
      </p:sp>
      <p:pic>
        <p:nvPicPr>
          <p:cNvPr id="99" name="Google Shape;99;p13"/>
          <p:cNvPicPr preferRelativeResize="0"/>
          <p:nvPr/>
        </p:nvPicPr>
        <p:blipFill rotWithShape="1">
          <a:blip r:embed="rId3">
            <a:alphaModFix/>
          </a:blip>
          <a:srcRect/>
          <a:stretch/>
        </p:blipFill>
        <p:spPr>
          <a:xfrm>
            <a:off x="1428752" y="2286000"/>
            <a:ext cx="4162646" cy="1028700"/>
          </a:xfrm>
          <a:prstGeom prst="rect">
            <a:avLst/>
          </a:prstGeom>
          <a:noFill/>
          <a:ln>
            <a:noFill/>
          </a:ln>
        </p:spPr>
      </p:pic>
    </p:spTree>
    <p:extLst>
      <p:ext uri="{BB962C8B-B14F-4D97-AF65-F5344CB8AC3E}">
        <p14:creationId xmlns:p14="http://schemas.microsoft.com/office/powerpoint/2010/main" val="33539266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1C06-1D70-4370-A401-5F3FE147B4F0}"/>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62926DC4-4210-030A-69FA-7D2A257C7EC9}"/>
              </a:ext>
            </a:extLst>
          </p:cNvPr>
          <p:cNvPicPr>
            <a:picLocks noChangeAspect="1"/>
          </p:cNvPicPr>
          <p:nvPr/>
        </p:nvPicPr>
        <p:blipFill>
          <a:blip r:embed="rId2"/>
          <a:stretch>
            <a:fillRect/>
          </a:stretch>
        </p:blipFill>
        <p:spPr>
          <a:xfrm>
            <a:off x="0" y="1923691"/>
            <a:ext cx="7401464" cy="4934309"/>
          </a:xfrm>
          <a:prstGeom prst="rect">
            <a:avLst/>
          </a:prstGeom>
        </p:spPr>
      </p:pic>
      <p:sp>
        <p:nvSpPr>
          <p:cNvPr id="5" name="Rectangle: Rounded Corners 4">
            <a:extLst>
              <a:ext uri="{FF2B5EF4-FFF2-40B4-BE49-F238E27FC236}">
                <a16:creationId xmlns:a16="http://schemas.microsoft.com/office/drawing/2014/main" id="{751B7314-0007-4C6F-96E0-CE8BB7E4059B}"/>
              </a:ext>
            </a:extLst>
          </p:cNvPr>
          <p:cNvSpPr/>
          <p:nvPr/>
        </p:nvSpPr>
        <p:spPr>
          <a:xfrm>
            <a:off x="3560625" y="4819636"/>
            <a:ext cx="3511296" cy="2144268"/>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361564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ctrTitle"/>
          </p:nvPr>
        </p:nvSpPr>
        <p:spPr>
          <a:xfrm>
            <a:off x="228600" y="4457702"/>
            <a:ext cx="6457950" cy="1102519"/>
          </a:xfrm>
          <a:prstGeom prst="rect">
            <a:avLst/>
          </a:prstGeom>
          <a:noFill/>
          <a:ln>
            <a:noFill/>
          </a:ln>
        </p:spPr>
        <p:txBody>
          <a:bodyPr spcFirstLastPara="1" wrap="square" lIns="68569" tIns="34275" rIns="68569" bIns="34275" anchor="ctr" anchorCtr="0">
            <a:noAutofit/>
          </a:bodyPr>
          <a:lstStyle/>
          <a:p>
            <a:r>
              <a:rPr lang="en-US" sz="3000" b="1" i="1" dirty="0"/>
              <a:t>Thank you to:</a:t>
            </a:r>
            <a:br>
              <a:rPr lang="en-US" sz="3000" b="1" i="1" dirty="0"/>
            </a:br>
            <a:br>
              <a:rPr lang="en-US" sz="3000" b="1" dirty="0"/>
            </a:br>
            <a:r>
              <a:rPr lang="en-US" sz="3000" b="1" dirty="0"/>
              <a:t>The Emergencies in Medicine Group. </a:t>
            </a:r>
            <a:br>
              <a:rPr lang="en-US" sz="3000" b="1" dirty="0"/>
            </a:br>
            <a:r>
              <a:rPr lang="en-US" sz="3000" b="1" dirty="0"/>
              <a:t>All of you.</a:t>
            </a:r>
            <a:endParaRPr sz="3000" b="1" dirty="0">
              <a:latin typeface="Arial"/>
              <a:ea typeface="Arial"/>
              <a:cs typeface="Arial"/>
              <a:sym typeface="Arial"/>
            </a:endParaRPr>
          </a:p>
        </p:txBody>
      </p:sp>
      <p:sp>
        <p:nvSpPr>
          <p:cNvPr id="110" name="Google Shape;110;p15"/>
          <p:cNvSpPr txBox="1">
            <a:spLocks noGrp="1"/>
          </p:cNvSpPr>
          <p:nvPr>
            <p:ph type="subTitle" idx="1"/>
          </p:nvPr>
        </p:nvSpPr>
        <p:spPr>
          <a:xfrm>
            <a:off x="2027041" y="6270914"/>
            <a:ext cx="2803922" cy="400050"/>
          </a:xfrm>
          <a:prstGeom prst="rect">
            <a:avLst/>
          </a:prstGeom>
          <a:noFill/>
          <a:ln>
            <a:noFill/>
          </a:ln>
        </p:spPr>
        <p:txBody>
          <a:bodyPr spcFirstLastPara="1" wrap="square" lIns="68569" tIns="34275" rIns="68569" bIns="34275" anchor="t" anchorCtr="0">
            <a:noAutofit/>
          </a:bodyPr>
          <a:lstStyle/>
          <a:p>
            <a:pPr marL="0" indent="0">
              <a:spcBef>
                <a:spcPts val="0"/>
              </a:spcBef>
              <a:buClr>
                <a:schemeClr val="dk1"/>
              </a:buClr>
            </a:pPr>
            <a:r>
              <a:rPr lang="en-US" b="1" dirty="0">
                <a:solidFill>
                  <a:schemeClr val="dk1"/>
                </a:solidFill>
              </a:rPr>
              <a:t>March 1, 2023</a:t>
            </a:r>
            <a:endParaRPr b="1" dirty="0">
              <a:solidFill>
                <a:schemeClr val="dk1"/>
              </a:solidFill>
            </a:endParaRPr>
          </a:p>
        </p:txBody>
      </p:sp>
      <p:sp>
        <p:nvSpPr>
          <p:cNvPr id="111" name="Google Shape;111;p15"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112" name="Google Shape;112;p15"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113" name="Google Shape;113;p15"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114" name="Google Shape;114;p15"/>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sp>
        <p:nvSpPr>
          <p:cNvPr id="115" name="Google Shape;115;p15"/>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pic>
        <p:nvPicPr>
          <p:cNvPr id="116" name="Google Shape;116;p15" descr="35th Annual Emergencies in Medicine Conference"/>
          <p:cNvPicPr preferRelativeResize="0"/>
          <p:nvPr/>
        </p:nvPicPr>
        <p:blipFill rotWithShape="1">
          <a:blip r:embed="rId3">
            <a:alphaModFix/>
          </a:blip>
          <a:srcRect/>
          <a:stretch/>
        </p:blipFill>
        <p:spPr>
          <a:xfrm>
            <a:off x="4913734" y="6385214"/>
            <a:ext cx="1772816" cy="285750"/>
          </a:xfrm>
          <a:prstGeom prst="rect">
            <a:avLst/>
          </a:prstGeom>
          <a:noFill/>
          <a:ln>
            <a:noFill/>
          </a:ln>
        </p:spPr>
      </p:pic>
      <p:pic>
        <p:nvPicPr>
          <p:cNvPr id="2" name="Picture 1">
            <a:extLst>
              <a:ext uri="{FF2B5EF4-FFF2-40B4-BE49-F238E27FC236}">
                <a16:creationId xmlns:a16="http://schemas.microsoft.com/office/drawing/2014/main" id="{228671FC-4F17-7842-F965-9A87CE095AA2}"/>
              </a:ext>
            </a:extLst>
          </p:cNvPr>
          <p:cNvPicPr>
            <a:picLocks noChangeAspect="1"/>
          </p:cNvPicPr>
          <p:nvPr/>
        </p:nvPicPr>
        <p:blipFill>
          <a:blip r:embed="rId4"/>
          <a:stretch>
            <a:fillRect/>
          </a:stretch>
        </p:blipFill>
        <p:spPr>
          <a:xfrm>
            <a:off x="1629887" y="2493681"/>
            <a:ext cx="3655381" cy="1253325"/>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1C06-1D70-4370-A401-5F3FE147B4F0}"/>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62926DC4-4210-030A-69FA-7D2A257C7EC9}"/>
              </a:ext>
            </a:extLst>
          </p:cNvPr>
          <p:cNvPicPr>
            <a:picLocks noChangeAspect="1"/>
          </p:cNvPicPr>
          <p:nvPr/>
        </p:nvPicPr>
        <p:blipFill>
          <a:blip r:embed="rId2"/>
          <a:stretch>
            <a:fillRect/>
          </a:stretch>
        </p:blipFill>
        <p:spPr>
          <a:xfrm>
            <a:off x="0" y="1923691"/>
            <a:ext cx="7401464" cy="4934309"/>
          </a:xfrm>
          <a:prstGeom prst="rect">
            <a:avLst/>
          </a:prstGeom>
        </p:spPr>
      </p:pic>
      <p:sp>
        <p:nvSpPr>
          <p:cNvPr id="5" name="Rectangle: Rounded Corners 4">
            <a:extLst>
              <a:ext uri="{FF2B5EF4-FFF2-40B4-BE49-F238E27FC236}">
                <a16:creationId xmlns:a16="http://schemas.microsoft.com/office/drawing/2014/main" id="{751B7314-0007-4C6F-96E0-CE8BB7E4059B}"/>
              </a:ext>
            </a:extLst>
          </p:cNvPr>
          <p:cNvSpPr/>
          <p:nvPr/>
        </p:nvSpPr>
        <p:spPr>
          <a:xfrm>
            <a:off x="3560625" y="4819636"/>
            <a:ext cx="3511296" cy="2144268"/>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8889138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1C06-1D70-4370-A401-5F3FE147B4F0}"/>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AAA97552-3984-7516-19FF-280B1CB2D61B}"/>
              </a:ext>
            </a:extLst>
          </p:cNvPr>
          <p:cNvPicPr>
            <a:picLocks noChangeAspect="1"/>
          </p:cNvPicPr>
          <p:nvPr/>
        </p:nvPicPr>
        <p:blipFill>
          <a:blip r:embed="rId2"/>
          <a:stretch>
            <a:fillRect/>
          </a:stretch>
        </p:blipFill>
        <p:spPr>
          <a:xfrm>
            <a:off x="0" y="2113405"/>
            <a:ext cx="7539487" cy="5026325"/>
          </a:xfrm>
          <a:prstGeom prst="rect">
            <a:avLst/>
          </a:prstGeom>
        </p:spPr>
      </p:pic>
      <p:sp>
        <p:nvSpPr>
          <p:cNvPr id="11" name="Rectangle: Rounded Corners 10">
            <a:extLst>
              <a:ext uri="{FF2B5EF4-FFF2-40B4-BE49-F238E27FC236}">
                <a16:creationId xmlns:a16="http://schemas.microsoft.com/office/drawing/2014/main" id="{BA54E80B-DA4C-F634-51AB-1B48A07D913D}"/>
              </a:ext>
            </a:extLst>
          </p:cNvPr>
          <p:cNvSpPr/>
          <p:nvPr/>
        </p:nvSpPr>
        <p:spPr>
          <a:xfrm>
            <a:off x="4409694" y="5023650"/>
            <a:ext cx="2596086" cy="100449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Rounded Corners 9">
            <a:extLst>
              <a:ext uri="{FF2B5EF4-FFF2-40B4-BE49-F238E27FC236}">
                <a16:creationId xmlns:a16="http://schemas.microsoft.com/office/drawing/2014/main" id="{91966CF2-DCCF-E719-5F47-3495776843A5}"/>
              </a:ext>
            </a:extLst>
          </p:cNvPr>
          <p:cNvSpPr/>
          <p:nvPr/>
        </p:nvSpPr>
        <p:spPr>
          <a:xfrm>
            <a:off x="3477832" y="6042331"/>
            <a:ext cx="3479943" cy="100449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2">
            <a:extLst>
              <a:ext uri="{FF2B5EF4-FFF2-40B4-BE49-F238E27FC236}">
                <a16:creationId xmlns:a16="http://schemas.microsoft.com/office/drawing/2014/main" id="{1F44BA64-EA4B-D5AE-C109-F8334D38DEF1}"/>
              </a:ext>
            </a:extLst>
          </p:cNvPr>
          <p:cNvPicPr>
            <a:picLocks noChangeAspect="1"/>
          </p:cNvPicPr>
          <p:nvPr/>
        </p:nvPicPr>
        <p:blipFill>
          <a:blip r:embed="rId3"/>
          <a:stretch>
            <a:fillRect/>
          </a:stretch>
        </p:blipFill>
        <p:spPr>
          <a:xfrm>
            <a:off x="6293340" y="5648636"/>
            <a:ext cx="443522" cy="379509"/>
          </a:xfrm>
          <a:prstGeom prst="rect">
            <a:avLst/>
          </a:prstGeom>
        </p:spPr>
      </p:pic>
    </p:spTree>
    <p:extLst>
      <p:ext uri="{BB962C8B-B14F-4D97-AF65-F5344CB8AC3E}">
        <p14:creationId xmlns:p14="http://schemas.microsoft.com/office/powerpoint/2010/main" val="32081560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9886" y="1090546"/>
            <a:ext cx="6678227" cy="857250"/>
          </a:xfrm>
        </p:spPr>
        <p:txBody>
          <a:bodyPr/>
          <a:lstStyle/>
          <a:p>
            <a:pPr eaLnBrk="1" hangingPunct="1"/>
            <a:r>
              <a:rPr lang="en-US" altLang="en-US" sz="2700" b="1" dirty="0">
                <a:highlight>
                  <a:srgbClr val="FFFF00"/>
                </a:highlight>
              </a:rPr>
              <a:t>Spontaneous</a:t>
            </a:r>
            <a:r>
              <a:rPr lang="en-US" altLang="en-US" sz="2700" b="1" dirty="0"/>
              <a:t>, </a:t>
            </a:r>
            <a:r>
              <a:rPr lang="en-US" altLang="en-US" sz="2700" b="1" dirty="0">
                <a:highlight>
                  <a:srgbClr val="FFFF00"/>
                </a:highlight>
              </a:rPr>
              <a:t>Episodic</a:t>
            </a:r>
            <a:r>
              <a:rPr lang="en-US" altLang="en-US" sz="2700" b="1" dirty="0"/>
              <a:t> Vestibular Syndrome</a:t>
            </a:r>
          </a:p>
        </p:txBody>
      </p:sp>
      <p:sp>
        <p:nvSpPr>
          <p:cNvPr id="27651" name="Rectangle 3"/>
          <p:cNvSpPr>
            <a:spLocks noGrp="1" noChangeArrowheads="1"/>
          </p:cNvSpPr>
          <p:nvPr>
            <p:ph idx="1"/>
          </p:nvPr>
        </p:nvSpPr>
        <p:spPr>
          <a:xfrm>
            <a:off x="89887" y="2137218"/>
            <a:ext cx="6768114" cy="3680222"/>
          </a:xfrm>
        </p:spPr>
        <p:txBody>
          <a:bodyPr/>
          <a:lstStyle/>
          <a:p>
            <a:r>
              <a:rPr lang="en-US" altLang="en-US" sz="2700" b="1" dirty="0">
                <a:solidFill>
                  <a:schemeClr val="tx1"/>
                </a:solidFill>
              </a:rPr>
              <a:t>Likely medical cause: No.  Or…</a:t>
            </a:r>
          </a:p>
          <a:p>
            <a:r>
              <a:rPr lang="en-US" altLang="en-US" sz="2700" b="1" dirty="0">
                <a:solidFill>
                  <a:schemeClr val="tx1"/>
                </a:solidFill>
              </a:rPr>
              <a:t>Possible worrisome nystagmus: Yes.</a:t>
            </a:r>
          </a:p>
          <a:p>
            <a:r>
              <a:rPr lang="en-US" altLang="en-US" sz="2700" b="1" dirty="0">
                <a:solidFill>
                  <a:schemeClr val="tx1"/>
                </a:solidFill>
              </a:rPr>
              <a:t>Continuous &amp; present vertigo: No.</a:t>
            </a:r>
          </a:p>
          <a:p>
            <a:r>
              <a:rPr lang="en-US" altLang="en-US" sz="2700" b="1" dirty="0">
                <a:solidFill>
                  <a:schemeClr val="tx1"/>
                </a:solidFill>
              </a:rPr>
              <a:t>Triggered? Head Mvmt, Standing: No</a:t>
            </a:r>
          </a:p>
          <a:p>
            <a:r>
              <a:rPr lang="en-US" altLang="en-US" sz="2100" b="1" dirty="0">
                <a:solidFill>
                  <a:schemeClr val="tx1"/>
                </a:solidFill>
              </a:rPr>
              <a:t>Dx: </a:t>
            </a:r>
            <a:r>
              <a:rPr lang="en-US" altLang="en-US" sz="2100" b="1" dirty="0">
                <a:highlight>
                  <a:srgbClr val="FFFF00"/>
                </a:highlight>
              </a:rPr>
              <a:t>Spontaneous</a:t>
            </a:r>
            <a:r>
              <a:rPr lang="en-US" altLang="en-US" sz="2100" b="1" dirty="0"/>
              <a:t>, Episodic Vestibular Syndrome </a:t>
            </a:r>
            <a:r>
              <a:rPr lang="en-US" altLang="en-US" sz="2100" b="1" dirty="0">
                <a:solidFill>
                  <a:schemeClr val="tx1"/>
                </a:solidFill>
                <a:highlight>
                  <a:srgbClr val="FFFF00"/>
                </a:highlight>
              </a:rPr>
              <a:t>(s-EVS)</a:t>
            </a:r>
          </a:p>
          <a:p>
            <a:r>
              <a:rPr lang="en-US" altLang="en-US" b="1" dirty="0">
                <a:solidFill>
                  <a:schemeClr val="tx1"/>
                </a:solidFill>
                <a:highlight>
                  <a:srgbClr val="00FF00"/>
                </a:highlight>
              </a:rPr>
              <a:t>Meniere Dx, Vestibular migraine</a:t>
            </a:r>
          </a:p>
          <a:p>
            <a:r>
              <a:rPr lang="en-US" altLang="en-US" b="1" dirty="0">
                <a:solidFill>
                  <a:schemeClr val="tx1"/>
                </a:solidFill>
                <a:highlight>
                  <a:srgbClr val="FF0000"/>
                </a:highlight>
              </a:rPr>
              <a:t>Cardiac dysrhythmia</a:t>
            </a:r>
          </a:p>
          <a:p>
            <a:r>
              <a:rPr lang="en-US" altLang="en-US" b="1" dirty="0">
                <a:solidFill>
                  <a:schemeClr val="tx1"/>
                </a:solidFill>
                <a:highlight>
                  <a:srgbClr val="FF0000"/>
                </a:highlight>
              </a:rPr>
              <a:t>Posterior Circulation TIA***</a:t>
            </a:r>
          </a:p>
        </p:txBody>
      </p:sp>
      <p:cxnSp>
        <p:nvCxnSpPr>
          <p:cNvPr id="6" name="Straight Connector 5"/>
          <p:cNvCxnSpPr/>
          <p:nvPr/>
        </p:nvCxnSpPr>
        <p:spPr>
          <a:xfrm>
            <a:off x="680768" y="1884512"/>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7472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342900" y="3943352"/>
            <a:ext cx="6172200" cy="777479"/>
          </a:xfrm>
          <a:prstGeom prst="rect">
            <a:avLst/>
          </a:prstGeom>
          <a:noFill/>
          <a:ln>
            <a:noFill/>
          </a:ln>
        </p:spPr>
        <p:txBody>
          <a:bodyPr spcFirstLastPara="1" wrap="square" lIns="68569" tIns="34275" rIns="68569" bIns="34275" anchor="ctr" anchorCtr="0">
            <a:noAutofit/>
          </a:bodyPr>
          <a:lstStyle/>
          <a:p>
            <a:r>
              <a:rPr lang="en-US" sz="4500" b="1" dirty="0"/>
              <a:t>ATTEST Part 3:</a:t>
            </a:r>
            <a:br>
              <a:rPr lang="en-US" sz="4500" b="1" dirty="0"/>
            </a:br>
            <a:r>
              <a:rPr lang="en-US" sz="4500" b="1" dirty="0"/>
              <a:t>Episodic Vertigo: </a:t>
            </a:r>
            <a:br>
              <a:rPr lang="en-US" sz="4500" b="1" dirty="0"/>
            </a:br>
            <a:r>
              <a:rPr lang="en-US" sz="4500" b="1" dirty="0"/>
              <a:t>Spontaneous or Triggered</a:t>
            </a:r>
            <a:endParaRPr sz="4500" b="1" dirty="0"/>
          </a:p>
        </p:txBody>
      </p:sp>
    </p:spTree>
    <p:extLst>
      <p:ext uri="{BB962C8B-B14F-4D97-AF65-F5344CB8AC3E}">
        <p14:creationId xmlns:p14="http://schemas.microsoft.com/office/powerpoint/2010/main" val="11152346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ctrTitle"/>
          </p:nvPr>
        </p:nvSpPr>
        <p:spPr>
          <a:xfrm>
            <a:off x="816885" y="4508737"/>
            <a:ext cx="5224232" cy="395450"/>
          </a:xfrm>
          <a:prstGeom prst="rect">
            <a:avLst/>
          </a:prstGeom>
          <a:noFill/>
          <a:ln>
            <a:noFill/>
          </a:ln>
        </p:spPr>
        <p:txBody>
          <a:bodyPr spcFirstLastPara="1" wrap="square" lIns="68569" tIns="34275" rIns="68569" bIns="34275" anchor="ctr" anchorCtr="0">
            <a:noAutofit/>
          </a:bodyPr>
          <a:lstStyle/>
          <a:p>
            <a:r>
              <a:rPr lang="en-US" sz="3000" b="1" dirty="0">
                <a:latin typeface="Arial"/>
                <a:ea typeface="Arial"/>
                <a:cs typeface="Arial"/>
                <a:sym typeface="Arial"/>
              </a:rPr>
              <a:t>Triggered, Episodic Vestibular Syndrome </a:t>
            </a:r>
            <a:br>
              <a:rPr lang="en-US" sz="3000" b="1" dirty="0">
                <a:latin typeface="Arial"/>
                <a:ea typeface="Arial"/>
                <a:cs typeface="Arial"/>
                <a:sym typeface="Arial"/>
              </a:rPr>
            </a:br>
            <a:r>
              <a:rPr lang="en-US" sz="3000" b="1" dirty="0">
                <a:latin typeface="Arial"/>
                <a:ea typeface="Arial"/>
                <a:cs typeface="Arial"/>
                <a:sym typeface="Arial"/>
              </a:rPr>
              <a:t>(t-EVS)</a:t>
            </a:r>
            <a:endParaRPr sz="3000" b="1" i="1" dirty="0">
              <a:latin typeface="Arial"/>
              <a:ea typeface="Arial"/>
              <a:cs typeface="Arial"/>
              <a:sym typeface="Arial"/>
            </a:endParaRPr>
          </a:p>
        </p:txBody>
      </p:sp>
      <p:sp>
        <p:nvSpPr>
          <p:cNvPr id="93" name="Google Shape;93;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defTabSz="685784">
              <a:buSzPts val="1400"/>
              <a:defRPr/>
            </a:pPr>
            <a:endParaRPr sz="1050"/>
          </a:p>
        </p:txBody>
      </p:sp>
      <p:sp>
        <p:nvSpPr>
          <p:cNvPr id="94" name="Google Shape;94;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defTabSz="685784">
              <a:buSzPts val="1400"/>
              <a:defRPr/>
            </a:pPr>
            <a:endParaRPr sz="1050"/>
          </a:p>
        </p:txBody>
      </p:sp>
      <p:sp>
        <p:nvSpPr>
          <p:cNvPr id="95" name="Google Shape;95;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defTabSz="685784">
              <a:buSzPts val="1400"/>
              <a:defRPr/>
            </a:pPr>
            <a:endParaRPr sz="1050"/>
          </a:p>
        </p:txBody>
      </p:sp>
      <p:sp>
        <p:nvSpPr>
          <p:cNvPr id="96" name="Google Shape;96;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defTabSz="685784">
              <a:buSzPts val="1800"/>
              <a:defRPr/>
            </a:pPr>
            <a:endParaRPr sz="1350"/>
          </a:p>
        </p:txBody>
      </p:sp>
      <p:sp>
        <p:nvSpPr>
          <p:cNvPr id="97" name="Google Shape;97;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defTabSz="685784">
              <a:buSzPts val="1800"/>
              <a:defRPr/>
            </a:pPr>
            <a:endParaRPr sz="1350"/>
          </a:p>
        </p:txBody>
      </p:sp>
      <p:pic>
        <p:nvPicPr>
          <p:cNvPr id="99" name="Google Shape;99;p13"/>
          <p:cNvPicPr preferRelativeResize="0"/>
          <p:nvPr/>
        </p:nvPicPr>
        <p:blipFill rotWithShape="1">
          <a:blip r:embed="rId3">
            <a:alphaModFix/>
          </a:blip>
          <a:srcRect/>
          <a:stretch/>
        </p:blipFill>
        <p:spPr>
          <a:xfrm>
            <a:off x="1428752" y="2286000"/>
            <a:ext cx="4162646" cy="1028700"/>
          </a:xfrm>
          <a:prstGeom prst="rect">
            <a:avLst/>
          </a:prstGeom>
          <a:noFill/>
          <a:ln>
            <a:noFill/>
          </a:ln>
        </p:spPr>
      </p:pic>
      <p:pic>
        <p:nvPicPr>
          <p:cNvPr id="3" name="Picture 2">
            <a:extLst>
              <a:ext uri="{FF2B5EF4-FFF2-40B4-BE49-F238E27FC236}">
                <a16:creationId xmlns:a16="http://schemas.microsoft.com/office/drawing/2014/main" id="{6521BE87-A3BB-376D-85A1-43929B3D9D47}"/>
              </a:ext>
            </a:extLst>
          </p:cNvPr>
          <p:cNvPicPr>
            <a:picLocks noChangeAspect="1"/>
          </p:cNvPicPr>
          <p:nvPr/>
        </p:nvPicPr>
        <p:blipFill>
          <a:blip r:embed="rId4"/>
          <a:stretch>
            <a:fillRect/>
          </a:stretch>
        </p:blipFill>
        <p:spPr>
          <a:xfrm>
            <a:off x="0" y="2286000"/>
            <a:ext cx="6858000" cy="4572000"/>
          </a:xfrm>
          <a:prstGeom prst="rect">
            <a:avLst/>
          </a:prstGeom>
        </p:spPr>
      </p:pic>
    </p:spTree>
    <p:extLst>
      <p:ext uri="{BB962C8B-B14F-4D97-AF65-F5344CB8AC3E}">
        <p14:creationId xmlns:p14="http://schemas.microsoft.com/office/powerpoint/2010/main" val="11085823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1C06-1D70-4370-A401-5F3FE147B4F0}"/>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AAA97552-3984-7516-19FF-280B1CB2D61B}"/>
              </a:ext>
            </a:extLst>
          </p:cNvPr>
          <p:cNvPicPr>
            <a:picLocks noChangeAspect="1"/>
          </p:cNvPicPr>
          <p:nvPr/>
        </p:nvPicPr>
        <p:blipFill>
          <a:blip r:embed="rId2"/>
          <a:stretch>
            <a:fillRect/>
          </a:stretch>
        </p:blipFill>
        <p:spPr>
          <a:xfrm>
            <a:off x="0" y="2113405"/>
            <a:ext cx="7539487" cy="5026325"/>
          </a:xfrm>
          <a:prstGeom prst="rect">
            <a:avLst/>
          </a:prstGeom>
        </p:spPr>
      </p:pic>
      <p:sp>
        <p:nvSpPr>
          <p:cNvPr id="11" name="Rectangle: Rounded Corners 10">
            <a:extLst>
              <a:ext uri="{FF2B5EF4-FFF2-40B4-BE49-F238E27FC236}">
                <a16:creationId xmlns:a16="http://schemas.microsoft.com/office/drawing/2014/main" id="{BA54E80B-DA4C-F634-51AB-1B48A07D913D}"/>
              </a:ext>
            </a:extLst>
          </p:cNvPr>
          <p:cNvSpPr/>
          <p:nvPr/>
        </p:nvSpPr>
        <p:spPr>
          <a:xfrm>
            <a:off x="4409694" y="5023650"/>
            <a:ext cx="2596086" cy="100449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Rounded Corners 9">
            <a:extLst>
              <a:ext uri="{FF2B5EF4-FFF2-40B4-BE49-F238E27FC236}">
                <a16:creationId xmlns:a16="http://schemas.microsoft.com/office/drawing/2014/main" id="{91966CF2-DCCF-E719-5F47-3495776843A5}"/>
              </a:ext>
            </a:extLst>
          </p:cNvPr>
          <p:cNvSpPr/>
          <p:nvPr/>
        </p:nvSpPr>
        <p:spPr>
          <a:xfrm>
            <a:off x="3477832" y="6042331"/>
            <a:ext cx="3479943" cy="100449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2">
            <a:extLst>
              <a:ext uri="{FF2B5EF4-FFF2-40B4-BE49-F238E27FC236}">
                <a16:creationId xmlns:a16="http://schemas.microsoft.com/office/drawing/2014/main" id="{1F44BA64-EA4B-D5AE-C109-F8334D38DEF1}"/>
              </a:ext>
            </a:extLst>
          </p:cNvPr>
          <p:cNvPicPr>
            <a:picLocks noChangeAspect="1"/>
          </p:cNvPicPr>
          <p:nvPr/>
        </p:nvPicPr>
        <p:blipFill>
          <a:blip r:embed="rId3"/>
          <a:stretch>
            <a:fillRect/>
          </a:stretch>
        </p:blipFill>
        <p:spPr>
          <a:xfrm>
            <a:off x="4476042" y="5884843"/>
            <a:ext cx="443522" cy="379509"/>
          </a:xfrm>
          <a:prstGeom prst="rect">
            <a:avLst/>
          </a:prstGeom>
        </p:spPr>
      </p:pic>
    </p:spTree>
    <p:extLst>
      <p:ext uri="{BB962C8B-B14F-4D97-AF65-F5344CB8AC3E}">
        <p14:creationId xmlns:p14="http://schemas.microsoft.com/office/powerpoint/2010/main" val="23689005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9886" y="1464357"/>
            <a:ext cx="6678227" cy="857250"/>
          </a:xfrm>
        </p:spPr>
        <p:txBody>
          <a:bodyPr/>
          <a:lstStyle/>
          <a:p>
            <a:pPr eaLnBrk="1" hangingPunct="1"/>
            <a:r>
              <a:rPr lang="en-US" altLang="en-US" sz="3000" b="1" dirty="0"/>
              <a:t>Triggered, </a:t>
            </a:r>
            <a:r>
              <a:rPr lang="en-US" altLang="en-US" sz="3000" b="1" dirty="0">
                <a:highlight>
                  <a:srgbClr val="FFFF00"/>
                </a:highlight>
              </a:rPr>
              <a:t>Episodic</a:t>
            </a:r>
            <a:r>
              <a:rPr lang="en-US" altLang="en-US" sz="3000" b="1" dirty="0"/>
              <a:t> Vestibular Syndrome</a:t>
            </a:r>
          </a:p>
        </p:txBody>
      </p:sp>
      <p:sp>
        <p:nvSpPr>
          <p:cNvPr id="27651" name="Rectangle 3"/>
          <p:cNvSpPr>
            <a:spLocks noGrp="1" noChangeArrowheads="1"/>
          </p:cNvSpPr>
          <p:nvPr>
            <p:ph idx="1"/>
          </p:nvPr>
        </p:nvSpPr>
        <p:spPr>
          <a:xfrm>
            <a:off x="163126" y="2413262"/>
            <a:ext cx="6531746" cy="3680222"/>
          </a:xfrm>
        </p:spPr>
        <p:txBody>
          <a:bodyPr/>
          <a:lstStyle/>
          <a:p>
            <a:r>
              <a:rPr lang="en-US" altLang="en-US" sz="2700" b="1" dirty="0">
                <a:solidFill>
                  <a:schemeClr val="tx1"/>
                </a:solidFill>
              </a:rPr>
              <a:t>Likely medical cause: No.  Or…</a:t>
            </a:r>
          </a:p>
          <a:p>
            <a:r>
              <a:rPr lang="en-US" altLang="en-US" sz="2700" b="1" dirty="0">
                <a:solidFill>
                  <a:schemeClr val="tx1"/>
                </a:solidFill>
              </a:rPr>
              <a:t>Possible worrisome nystagmus: Yes.</a:t>
            </a:r>
          </a:p>
          <a:p>
            <a:r>
              <a:rPr lang="en-US" altLang="en-US" sz="2700" b="1" dirty="0">
                <a:solidFill>
                  <a:schemeClr val="tx1"/>
                </a:solidFill>
              </a:rPr>
              <a:t>Continuous &amp; present vertigo: No.</a:t>
            </a:r>
          </a:p>
          <a:p>
            <a:r>
              <a:rPr lang="en-US" altLang="en-US" sz="2700" b="1" dirty="0">
                <a:solidFill>
                  <a:schemeClr val="tx1"/>
                </a:solidFill>
                <a:highlight>
                  <a:srgbClr val="FFFF00"/>
                </a:highlight>
              </a:rPr>
              <a:t>Triggered? </a:t>
            </a:r>
            <a:r>
              <a:rPr lang="en-US" altLang="en-US" sz="2700" b="1" dirty="0">
                <a:solidFill>
                  <a:schemeClr val="tx1"/>
                </a:solidFill>
              </a:rPr>
              <a:t>Head Mvmt, Standing: Yes</a:t>
            </a:r>
          </a:p>
          <a:p>
            <a:r>
              <a:rPr lang="en-US" altLang="en-US" sz="2700" b="1" dirty="0">
                <a:solidFill>
                  <a:schemeClr val="tx1"/>
                </a:solidFill>
              </a:rPr>
              <a:t>Dx: </a:t>
            </a:r>
            <a:r>
              <a:rPr lang="en-US" altLang="en-US" sz="2100" b="1" dirty="0"/>
              <a:t>Triggered, Episodic Vestibular Syndrome </a:t>
            </a:r>
            <a:r>
              <a:rPr lang="en-US" altLang="en-US" sz="2100" b="1" dirty="0">
                <a:solidFill>
                  <a:schemeClr val="tx1"/>
                </a:solidFill>
                <a:highlight>
                  <a:srgbClr val="FFFF00"/>
                </a:highlight>
              </a:rPr>
              <a:t>(t-EVS)</a:t>
            </a:r>
          </a:p>
          <a:p>
            <a:r>
              <a:rPr lang="en-US" altLang="en-US" b="1" dirty="0">
                <a:solidFill>
                  <a:schemeClr val="tx1"/>
                </a:solidFill>
                <a:highlight>
                  <a:srgbClr val="00FF00"/>
                </a:highlight>
              </a:rPr>
              <a:t>BPPV (Peripheral)</a:t>
            </a:r>
          </a:p>
          <a:p>
            <a:r>
              <a:rPr lang="en-US" altLang="en-US" b="1" dirty="0">
                <a:highlight>
                  <a:srgbClr val="FF0000"/>
                </a:highlight>
              </a:rPr>
              <a:t>Orthostatic Hypotension (Systemic)</a:t>
            </a:r>
          </a:p>
          <a:p>
            <a:r>
              <a:rPr lang="en-US" altLang="en-US" b="1" dirty="0">
                <a:highlight>
                  <a:srgbClr val="FF0000"/>
                </a:highlight>
              </a:rPr>
              <a:t>Posterior fossa tumor (Central)</a:t>
            </a:r>
          </a:p>
        </p:txBody>
      </p:sp>
      <p:cxnSp>
        <p:nvCxnSpPr>
          <p:cNvPr id="6" name="Straight Connector 5"/>
          <p:cNvCxnSpPr/>
          <p:nvPr/>
        </p:nvCxnSpPr>
        <p:spPr>
          <a:xfrm>
            <a:off x="571499" y="2264075"/>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3019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342900" y="3794523"/>
            <a:ext cx="6172200" cy="777479"/>
          </a:xfrm>
          <a:prstGeom prst="rect">
            <a:avLst/>
          </a:prstGeom>
          <a:noFill/>
          <a:ln>
            <a:noFill/>
          </a:ln>
        </p:spPr>
        <p:txBody>
          <a:bodyPr spcFirstLastPara="1" wrap="square" lIns="68569" tIns="34275" rIns="68569" bIns="34275" anchor="ctr" anchorCtr="0">
            <a:noAutofit/>
          </a:bodyPr>
          <a:lstStyle/>
          <a:p>
            <a:br>
              <a:rPr lang="en-US" sz="4500" b="1" dirty="0"/>
            </a:br>
            <a:r>
              <a:rPr lang="en-US" sz="4500" b="1" dirty="0"/>
              <a:t>Dizziness / Vertigo</a:t>
            </a:r>
            <a:br>
              <a:rPr lang="en-US" sz="4500" b="1" dirty="0"/>
            </a:br>
            <a:r>
              <a:rPr lang="en-US" sz="4500" b="1" dirty="0"/>
              <a:t>Bedside</a:t>
            </a:r>
            <a:br>
              <a:rPr lang="en-US" sz="4500" b="1" dirty="0"/>
            </a:br>
            <a:r>
              <a:rPr lang="en-US" sz="4500" b="1" dirty="0"/>
              <a:t>Physical Exam</a:t>
            </a:r>
            <a:endParaRPr sz="4500" b="1" dirty="0"/>
          </a:p>
        </p:txBody>
      </p:sp>
    </p:spTree>
    <p:extLst>
      <p:ext uri="{BB962C8B-B14F-4D97-AF65-F5344CB8AC3E}">
        <p14:creationId xmlns:p14="http://schemas.microsoft.com/office/powerpoint/2010/main" val="4145340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BECE46F-447A-49B8-9C84-F5CA2C9831FB}"/>
              </a:ext>
            </a:extLst>
          </p:cNvPr>
          <p:cNvSpPr>
            <a:spLocks noGrp="1"/>
          </p:cNvSpPr>
          <p:nvPr>
            <p:ph type="title"/>
          </p:nvPr>
        </p:nvSpPr>
        <p:spPr>
          <a:xfrm>
            <a:off x="342900" y="2206229"/>
            <a:ext cx="6172200" cy="857250"/>
          </a:xfrm>
        </p:spPr>
        <p:txBody>
          <a:bodyPr/>
          <a:lstStyle/>
          <a:p>
            <a:endParaRPr lang="en-US"/>
          </a:p>
        </p:txBody>
      </p:sp>
      <p:pic>
        <p:nvPicPr>
          <p:cNvPr id="6" name="Content Placeholder 5">
            <a:extLst>
              <a:ext uri="{FF2B5EF4-FFF2-40B4-BE49-F238E27FC236}">
                <a16:creationId xmlns:a16="http://schemas.microsoft.com/office/drawing/2014/main" id="{00CA917A-14DD-4806-B2EF-07138C98B61F}"/>
              </a:ext>
            </a:extLst>
          </p:cNvPr>
          <p:cNvPicPr>
            <a:picLocks noGrp="1" noChangeAspect="1"/>
          </p:cNvPicPr>
          <p:nvPr>
            <p:ph idx="1"/>
          </p:nvPr>
        </p:nvPicPr>
        <p:blipFill>
          <a:blip r:embed="rId3"/>
          <a:stretch>
            <a:fillRect/>
          </a:stretch>
        </p:blipFill>
        <p:spPr>
          <a:xfrm>
            <a:off x="-1479472" y="729155"/>
            <a:ext cx="9816944" cy="5718866"/>
          </a:xfrm>
          <a:prstGeom prst="rect">
            <a:avLst/>
          </a:prstGeom>
          <a:noFill/>
        </p:spPr>
      </p:pic>
    </p:spTree>
    <p:extLst>
      <p:ext uri="{BB962C8B-B14F-4D97-AF65-F5344CB8AC3E}">
        <p14:creationId xmlns:p14="http://schemas.microsoft.com/office/powerpoint/2010/main" val="6754051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4A679-36A7-41CE-A6FA-9BA938891060}"/>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07EA1DB9-579E-CB68-A4B5-E04C48D32A06}"/>
              </a:ext>
            </a:extLst>
          </p:cNvPr>
          <p:cNvPicPr>
            <a:picLocks noChangeAspect="1"/>
          </p:cNvPicPr>
          <p:nvPr/>
        </p:nvPicPr>
        <p:blipFill>
          <a:blip r:embed="rId2"/>
          <a:stretch>
            <a:fillRect/>
          </a:stretch>
        </p:blipFill>
        <p:spPr>
          <a:xfrm>
            <a:off x="0" y="1848929"/>
            <a:ext cx="6858000" cy="4572000"/>
          </a:xfrm>
          <a:prstGeom prst="rect">
            <a:avLst/>
          </a:prstGeom>
        </p:spPr>
      </p:pic>
      <p:sp>
        <p:nvSpPr>
          <p:cNvPr id="4" name="Rectangle: Rounded Corners 3">
            <a:extLst>
              <a:ext uri="{FF2B5EF4-FFF2-40B4-BE49-F238E27FC236}">
                <a16:creationId xmlns:a16="http://schemas.microsoft.com/office/drawing/2014/main" id="{F3AE3992-AE77-4E6A-97F5-E35F3A13CA1D}"/>
              </a:ext>
            </a:extLst>
          </p:cNvPr>
          <p:cNvSpPr/>
          <p:nvPr/>
        </p:nvSpPr>
        <p:spPr>
          <a:xfrm>
            <a:off x="1762666" y="2289954"/>
            <a:ext cx="3062376" cy="4000500"/>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73972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7"/>
          <p:cNvSpPr txBox="1">
            <a:spLocks noGrp="1"/>
          </p:cNvSpPr>
          <p:nvPr>
            <p:ph type="title"/>
          </p:nvPr>
        </p:nvSpPr>
        <p:spPr>
          <a:xfrm>
            <a:off x="342900" y="3943352"/>
            <a:ext cx="6172200" cy="777479"/>
          </a:xfrm>
          <a:prstGeom prst="rect">
            <a:avLst/>
          </a:prstGeom>
          <a:noFill/>
          <a:ln>
            <a:noFill/>
          </a:ln>
        </p:spPr>
        <p:txBody>
          <a:bodyPr spcFirstLastPara="1" wrap="square" lIns="68569" tIns="34275" rIns="68569" bIns="34275" anchor="ctr" anchorCtr="0">
            <a:noAutofit/>
          </a:bodyPr>
          <a:lstStyle/>
          <a:p>
            <a:r>
              <a:rPr lang="en-US" sz="4500" b="1"/>
              <a:t>Educational Objectives</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366184"/>
            <a:ext cx="6858000" cy="1524000"/>
          </a:xfrm>
        </p:spPr>
        <p:txBody>
          <a:bodyPr/>
          <a:lstStyle/>
          <a:p>
            <a:pPr eaLnBrk="1" hangingPunct="1"/>
            <a:r>
              <a:rPr lang="en-US" altLang="en-US" b="1" dirty="0"/>
              <a:t>Vertigo Stroke/TIA Findings</a:t>
            </a:r>
          </a:p>
        </p:txBody>
      </p:sp>
      <p:sp>
        <p:nvSpPr>
          <p:cNvPr id="27651" name="Rectangle 3"/>
          <p:cNvSpPr>
            <a:spLocks noGrp="1" noChangeArrowheads="1"/>
          </p:cNvSpPr>
          <p:nvPr>
            <p:ph idx="1"/>
          </p:nvPr>
        </p:nvSpPr>
        <p:spPr>
          <a:xfrm>
            <a:off x="91116" y="1700506"/>
            <a:ext cx="6572250" cy="3680222"/>
          </a:xfrm>
        </p:spPr>
        <p:txBody>
          <a:bodyPr/>
          <a:lstStyle/>
          <a:p>
            <a:r>
              <a:rPr lang="en-US" altLang="en-US" b="1" dirty="0">
                <a:highlight>
                  <a:srgbClr val="FFFF00"/>
                </a:highlight>
              </a:rPr>
              <a:t>For patients with AVS and s-EVS*** </a:t>
            </a:r>
          </a:p>
          <a:p>
            <a:r>
              <a:rPr lang="en-US" altLang="en-US" b="1" dirty="0"/>
              <a:t>Five tests are performed with these central Sx:</a:t>
            </a:r>
          </a:p>
          <a:p>
            <a:r>
              <a:rPr lang="en-US" altLang="en-US" b="1" dirty="0">
                <a:highlight>
                  <a:srgbClr val="FFFF00"/>
                </a:highlight>
              </a:rPr>
              <a:t>Nystagmus exam</a:t>
            </a:r>
          </a:p>
          <a:p>
            <a:r>
              <a:rPr lang="en-US" altLang="en-US" b="1" dirty="0">
                <a:highlight>
                  <a:srgbClr val="FFFF00"/>
                </a:highlight>
              </a:rPr>
              <a:t>No unilateral HIT exam</a:t>
            </a:r>
          </a:p>
          <a:p>
            <a:r>
              <a:rPr lang="en-US" altLang="en-US" b="1" dirty="0">
                <a:highlight>
                  <a:srgbClr val="FFFF00"/>
                </a:highlight>
              </a:rPr>
              <a:t>Vertical skew deviation</a:t>
            </a:r>
          </a:p>
          <a:p>
            <a:r>
              <a:rPr lang="en-US" altLang="en-US" b="1" dirty="0">
                <a:highlight>
                  <a:srgbClr val="FFFF00"/>
                </a:highlight>
              </a:rPr>
              <a:t>Stroke exam signs including new hearing loss</a:t>
            </a:r>
          </a:p>
          <a:p>
            <a:r>
              <a:rPr lang="en-US" altLang="en-US" b="1" dirty="0">
                <a:highlight>
                  <a:srgbClr val="FFFF00"/>
                </a:highlight>
              </a:rPr>
              <a:t>Ataxia </a:t>
            </a:r>
          </a:p>
          <a:p>
            <a:r>
              <a:rPr lang="en-US" altLang="en-US" b="1" dirty="0"/>
              <a:t>If any of these 5 findings are found, posterior circulation stroke or ischemia (TIA) are likely.</a:t>
            </a:r>
          </a:p>
          <a:p>
            <a:pPr marL="85721" indent="0">
              <a:buNone/>
            </a:pPr>
            <a:endParaRPr lang="en-US" altLang="en-US" b="1" dirty="0"/>
          </a:p>
        </p:txBody>
      </p:sp>
      <p:cxnSp>
        <p:nvCxnSpPr>
          <p:cNvPr id="6" name="Straight Connector 5"/>
          <p:cNvCxnSpPr/>
          <p:nvPr/>
        </p:nvCxnSpPr>
        <p:spPr>
          <a:xfrm>
            <a:off x="646262" y="1585384"/>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3004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42875" y="411934"/>
            <a:ext cx="6572249" cy="857250"/>
          </a:xfrm>
        </p:spPr>
        <p:txBody>
          <a:bodyPr/>
          <a:lstStyle/>
          <a:p>
            <a:pPr eaLnBrk="1" hangingPunct="1"/>
            <a:r>
              <a:rPr lang="en-US" altLang="en-US" b="1" dirty="0"/>
              <a:t>Vertigo Stroke/TIA Findings</a:t>
            </a:r>
          </a:p>
        </p:txBody>
      </p:sp>
      <p:sp>
        <p:nvSpPr>
          <p:cNvPr id="27651" name="Rectangle 3"/>
          <p:cNvSpPr>
            <a:spLocks noGrp="1" noChangeArrowheads="1"/>
          </p:cNvSpPr>
          <p:nvPr>
            <p:ph idx="1"/>
          </p:nvPr>
        </p:nvSpPr>
        <p:spPr>
          <a:xfrm>
            <a:off x="-201284" y="1453277"/>
            <a:ext cx="7171427" cy="3680222"/>
          </a:xfrm>
        </p:spPr>
        <p:txBody>
          <a:bodyPr/>
          <a:lstStyle/>
          <a:p>
            <a:r>
              <a:rPr lang="en-US" altLang="en-US" b="1" dirty="0">
                <a:highlight>
                  <a:srgbClr val="FFFF00"/>
                </a:highlight>
              </a:rPr>
              <a:t>Central pattern nystagmus</a:t>
            </a:r>
          </a:p>
          <a:p>
            <a:r>
              <a:rPr lang="en-US" altLang="en-US" b="1" dirty="0">
                <a:highlight>
                  <a:srgbClr val="FFFF00"/>
                </a:highlight>
              </a:rPr>
              <a:t>Negative, no unilateral, correct saccade on HIT</a:t>
            </a:r>
          </a:p>
          <a:p>
            <a:r>
              <a:rPr lang="en-US" altLang="en-US" b="1" dirty="0">
                <a:highlight>
                  <a:srgbClr val="FFFF00"/>
                </a:highlight>
              </a:rPr>
              <a:t>Skew deviation with vertical correction</a:t>
            </a:r>
          </a:p>
          <a:p>
            <a:r>
              <a:rPr lang="en-US" altLang="en-US" b="1" dirty="0">
                <a:highlight>
                  <a:srgbClr val="FFFF00"/>
                </a:highlight>
              </a:rPr>
              <a:t>CNS signs on neuro exam (hearing loss)</a:t>
            </a:r>
          </a:p>
          <a:p>
            <a:r>
              <a:rPr lang="en-US" altLang="en-US" b="1" dirty="0">
                <a:highlight>
                  <a:srgbClr val="FFFF00"/>
                </a:highlight>
              </a:rPr>
              <a:t>Patient is unable to sit or walk unassisted</a:t>
            </a:r>
          </a:p>
          <a:p>
            <a:endParaRPr lang="en-US" altLang="en-US" sz="1200" b="1" dirty="0"/>
          </a:p>
          <a:p>
            <a:r>
              <a:rPr lang="en-US" altLang="en-US" b="1" dirty="0"/>
              <a:t>Any one of these suggest posterior circulation stroke/ischemia or TIA. </a:t>
            </a:r>
          </a:p>
          <a:p>
            <a:r>
              <a:rPr lang="en-US" altLang="en-US" b="1" dirty="0">
                <a:highlight>
                  <a:srgbClr val="FF0000"/>
                </a:highlight>
              </a:rPr>
              <a:t>Red light!</a:t>
            </a:r>
          </a:p>
        </p:txBody>
      </p:sp>
      <p:cxnSp>
        <p:nvCxnSpPr>
          <p:cNvPr id="6" name="Straight Connector 5"/>
          <p:cNvCxnSpPr/>
          <p:nvPr/>
        </p:nvCxnSpPr>
        <p:spPr>
          <a:xfrm>
            <a:off x="571500" y="1269184"/>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572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7D9A-03CA-4275-B3EA-8E3A538FA45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DB48FBA-F627-4DAB-9269-023138F52E7F}"/>
              </a:ext>
            </a:extLst>
          </p:cNvPr>
          <p:cNvPicPr>
            <a:picLocks noGrp="1" noChangeAspect="1"/>
          </p:cNvPicPr>
          <p:nvPr>
            <p:ph idx="1"/>
          </p:nvPr>
        </p:nvPicPr>
        <p:blipFill>
          <a:blip r:embed="rId2"/>
          <a:stretch>
            <a:fillRect/>
          </a:stretch>
        </p:blipFill>
        <p:spPr>
          <a:xfrm>
            <a:off x="-5829300" y="2000250"/>
            <a:ext cx="18287999" cy="10287000"/>
          </a:xfrm>
          <a:prstGeom prst="rect">
            <a:avLst/>
          </a:prstGeom>
        </p:spPr>
      </p:pic>
      <p:sp>
        <p:nvSpPr>
          <p:cNvPr id="5" name="Rectangle: Rounded Corners 4">
            <a:extLst>
              <a:ext uri="{FF2B5EF4-FFF2-40B4-BE49-F238E27FC236}">
                <a16:creationId xmlns:a16="http://schemas.microsoft.com/office/drawing/2014/main" id="{237A5A43-41E0-4C27-BED6-9949B5D8D2F3}"/>
              </a:ext>
            </a:extLst>
          </p:cNvPr>
          <p:cNvSpPr/>
          <p:nvPr/>
        </p:nvSpPr>
        <p:spPr>
          <a:xfrm>
            <a:off x="-171450" y="2114550"/>
            <a:ext cx="1943100" cy="2914650"/>
          </a:xfrm>
          <a:prstGeom prst="roundRect">
            <a:avLst/>
          </a:prstGeom>
          <a:noFill/>
          <a:ln w="889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1540459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7D9A-03CA-4275-B3EA-8E3A538FA45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DB48FBA-F627-4DAB-9269-023138F52E7F}"/>
              </a:ext>
            </a:extLst>
          </p:cNvPr>
          <p:cNvPicPr>
            <a:picLocks noGrp="1" noChangeAspect="1"/>
          </p:cNvPicPr>
          <p:nvPr>
            <p:ph idx="1"/>
          </p:nvPr>
        </p:nvPicPr>
        <p:blipFill>
          <a:blip r:embed="rId2"/>
          <a:stretch>
            <a:fillRect/>
          </a:stretch>
        </p:blipFill>
        <p:spPr>
          <a:xfrm>
            <a:off x="-5829300" y="2000250"/>
            <a:ext cx="18287999" cy="10287000"/>
          </a:xfrm>
          <a:prstGeom prst="rect">
            <a:avLst/>
          </a:prstGeom>
        </p:spPr>
      </p:pic>
      <p:sp>
        <p:nvSpPr>
          <p:cNvPr id="5" name="Rectangle: Rounded Corners 4">
            <a:extLst>
              <a:ext uri="{FF2B5EF4-FFF2-40B4-BE49-F238E27FC236}">
                <a16:creationId xmlns:a16="http://schemas.microsoft.com/office/drawing/2014/main" id="{F224DD78-9133-429F-9711-A7E2EBC2AE9F}"/>
              </a:ext>
            </a:extLst>
          </p:cNvPr>
          <p:cNvSpPr/>
          <p:nvPr/>
        </p:nvSpPr>
        <p:spPr>
          <a:xfrm>
            <a:off x="1714500" y="2114550"/>
            <a:ext cx="2286000" cy="2914650"/>
          </a:xfrm>
          <a:prstGeom prst="roundRect">
            <a:avLst/>
          </a:prstGeom>
          <a:noFill/>
          <a:ln w="889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9023557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7D9A-03CA-4275-B3EA-8E3A538FA45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DB48FBA-F627-4DAB-9269-023138F52E7F}"/>
              </a:ext>
            </a:extLst>
          </p:cNvPr>
          <p:cNvPicPr>
            <a:picLocks noGrp="1" noChangeAspect="1"/>
          </p:cNvPicPr>
          <p:nvPr>
            <p:ph idx="1"/>
          </p:nvPr>
        </p:nvPicPr>
        <p:blipFill>
          <a:blip r:embed="rId2"/>
          <a:stretch>
            <a:fillRect/>
          </a:stretch>
        </p:blipFill>
        <p:spPr>
          <a:xfrm>
            <a:off x="-5829300" y="2000250"/>
            <a:ext cx="18287999" cy="10287000"/>
          </a:xfrm>
          <a:prstGeom prst="rect">
            <a:avLst/>
          </a:prstGeom>
        </p:spPr>
      </p:pic>
      <p:sp>
        <p:nvSpPr>
          <p:cNvPr id="5" name="Rectangle: Rounded Corners 4">
            <a:extLst>
              <a:ext uri="{FF2B5EF4-FFF2-40B4-BE49-F238E27FC236}">
                <a16:creationId xmlns:a16="http://schemas.microsoft.com/office/drawing/2014/main" id="{33EE5F33-3C70-4E3F-A0B0-280CE9DDE96D}"/>
              </a:ext>
            </a:extLst>
          </p:cNvPr>
          <p:cNvSpPr/>
          <p:nvPr/>
        </p:nvSpPr>
        <p:spPr>
          <a:xfrm>
            <a:off x="4000500" y="2114550"/>
            <a:ext cx="2514600" cy="2800350"/>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867946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ctrTitle"/>
          </p:nvPr>
        </p:nvSpPr>
        <p:spPr>
          <a:xfrm>
            <a:off x="920963" y="3795620"/>
            <a:ext cx="5224232" cy="395450"/>
          </a:xfrm>
          <a:prstGeom prst="rect">
            <a:avLst/>
          </a:prstGeom>
          <a:noFill/>
          <a:ln>
            <a:noFill/>
          </a:ln>
        </p:spPr>
        <p:txBody>
          <a:bodyPr spcFirstLastPara="1" wrap="square" lIns="68569" tIns="34275" rIns="68569" bIns="34275" anchor="ctr" anchorCtr="0">
            <a:noAutofit/>
          </a:bodyPr>
          <a:lstStyle/>
          <a:p>
            <a:br>
              <a:rPr lang="en-US" sz="3000" b="1" dirty="0">
                <a:latin typeface="Arial"/>
                <a:ea typeface="Arial"/>
                <a:cs typeface="Arial"/>
                <a:sym typeface="Arial"/>
              </a:rPr>
            </a:br>
            <a:r>
              <a:rPr lang="en-US" sz="3000" b="1" dirty="0">
                <a:latin typeface="Arial"/>
                <a:ea typeface="Arial"/>
                <a:cs typeface="Arial"/>
                <a:sym typeface="Arial"/>
              </a:rPr>
              <a:t>Vertigo Patient</a:t>
            </a:r>
            <a:br>
              <a:rPr lang="en-US" sz="3000" b="1" dirty="0">
                <a:latin typeface="Arial"/>
                <a:ea typeface="Arial"/>
                <a:cs typeface="Arial"/>
                <a:sym typeface="Arial"/>
              </a:rPr>
            </a:br>
            <a:r>
              <a:rPr lang="en-US" sz="3000" b="1" dirty="0">
                <a:latin typeface="Arial"/>
                <a:ea typeface="Arial"/>
                <a:cs typeface="Arial"/>
                <a:sym typeface="Arial"/>
              </a:rPr>
              <a:t>Bedside Physical Exam: </a:t>
            </a:r>
            <a:r>
              <a:rPr lang="en-US" sz="3000" b="1" i="1" dirty="0">
                <a:latin typeface="Arial"/>
                <a:ea typeface="Arial"/>
                <a:cs typeface="Arial"/>
                <a:sym typeface="Arial"/>
              </a:rPr>
              <a:t>Peripheral vs Central </a:t>
            </a:r>
            <a:br>
              <a:rPr lang="en-US" sz="3000" b="1" i="1" dirty="0">
                <a:latin typeface="Arial"/>
                <a:ea typeface="Arial"/>
                <a:cs typeface="Arial"/>
                <a:sym typeface="Arial"/>
              </a:rPr>
            </a:br>
            <a:r>
              <a:rPr lang="en-US" sz="3000" b="1" i="1" dirty="0">
                <a:highlight>
                  <a:srgbClr val="FFFF00"/>
                </a:highlight>
                <a:latin typeface="Arial"/>
                <a:ea typeface="Arial"/>
                <a:cs typeface="Arial"/>
                <a:sym typeface="Arial"/>
              </a:rPr>
              <a:t>Nystagmus (in AVS)</a:t>
            </a:r>
            <a:endParaRPr sz="3000" b="1" i="1" dirty="0">
              <a:highlight>
                <a:srgbClr val="FFFF00"/>
              </a:highlight>
              <a:latin typeface="Arial"/>
              <a:ea typeface="Arial"/>
              <a:cs typeface="Arial"/>
              <a:sym typeface="Arial"/>
            </a:endParaRPr>
          </a:p>
        </p:txBody>
      </p:sp>
      <p:sp>
        <p:nvSpPr>
          <p:cNvPr id="93" name="Google Shape;93;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4" name="Google Shape;94;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5" name="Google Shape;95;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6" name="Google Shape;96;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sp>
        <p:nvSpPr>
          <p:cNvPr id="97" name="Google Shape;97;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pic>
        <p:nvPicPr>
          <p:cNvPr id="99" name="Google Shape;99;p13"/>
          <p:cNvPicPr preferRelativeResize="0"/>
          <p:nvPr/>
        </p:nvPicPr>
        <p:blipFill rotWithShape="1">
          <a:blip r:embed="rId3">
            <a:alphaModFix/>
          </a:blip>
          <a:srcRect/>
          <a:stretch/>
        </p:blipFill>
        <p:spPr>
          <a:xfrm>
            <a:off x="1451756" y="1903303"/>
            <a:ext cx="4162646" cy="1028700"/>
          </a:xfrm>
          <a:prstGeom prst="rect">
            <a:avLst/>
          </a:prstGeom>
          <a:noFill/>
          <a:ln>
            <a:noFill/>
          </a:ln>
        </p:spPr>
      </p:pic>
    </p:spTree>
    <p:extLst>
      <p:ext uri="{BB962C8B-B14F-4D97-AF65-F5344CB8AC3E}">
        <p14:creationId xmlns:p14="http://schemas.microsoft.com/office/powerpoint/2010/main" val="12842543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00013" y="1637222"/>
            <a:ext cx="6657975" cy="857250"/>
          </a:xfrm>
        </p:spPr>
        <p:txBody>
          <a:bodyPr/>
          <a:lstStyle/>
          <a:p>
            <a:pPr eaLnBrk="1" hangingPunct="1"/>
            <a:r>
              <a:rPr lang="en-US" altLang="en-US" sz="3000" b="1" dirty="0"/>
              <a:t>Nystagmus in AVS: Three Caveats</a:t>
            </a:r>
          </a:p>
        </p:txBody>
      </p:sp>
      <p:sp>
        <p:nvSpPr>
          <p:cNvPr id="27651" name="Rectangle 3"/>
          <p:cNvSpPr>
            <a:spLocks noGrp="1" noChangeArrowheads="1"/>
          </p:cNvSpPr>
          <p:nvPr>
            <p:ph idx="1"/>
          </p:nvPr>
        </p:nvSpPr>
        <p:spPr>
          <a:xfrm>
            <a:off x="100013" y="2731889"/>
            <a:ext cx="6657975" cy="3680222"/>
          </a:xfrm>
        </p:spPr>
        <p:txBody>
          <a:bodyPr/>
          <a:lstStyle/>
          <a:p>
            <a:r>
              <a:rPr lang="en-US" altLang="en-US" sz="2100" b="1" dirty="0"/>
              <a:t>1. Nystagmus exam in this case is </a:t>
            </a:r>
            <a:r>
              <a:rPr lang="en-US" altLang="en-US" sz="2100" b="1" dirty="0">
                <a:highlight>
                  <a:srgbClr val="FFFF00"/>
                </a:highlight>
              </a:rPr>
              <a:t>related to patients with acute vestibular syndrome (AVS). </a:t>
            </a:r>
            <a:r>
              <a:rPr lang="en-US" altLang="en-US" sz="2100" b="1" dirty="0"/>
              <a:t>The nystagmus exam in patients in other clinical settings will vary such that these central vs peripheral tenets may not apply.</a:t>
            </a:r>
            <a:endParaRPr lang="en-US" altLang="en-US" b="1" dirty="0"/>
          </a:p>
          <a:p>
            <a:r>
              <a:rPr lang="en-US" altLang="en-US" sz="2100" b="1" dirty="0"/>
              <a:t>2. Nystagmus is discussed first in the HINTS exam because the </a:t>
            </a:r>
            <a:r>
              <a:rPr lang="en-US" altLang="en-US" sz="2100" b="1" dirty="0">
                <a:highlight>
                  <a:srgbClr val="FFFF00"/>
                </a:highlight>
              </a:rPr>
              <a:t>Horizontal Impulse Test exam results only apply in patients with nystagmus</a:t>
            </a:r>
            <a:r>
              <a:rPr lang="en-US" altLang="en-US" sz="2100" b="1" dirty="0"/>
              <a:t>.</a:t>
            </a:r>
          </a:p>
          <a:p>
            <a:r>
              <a:rPr lang="en-US" altLang="en-US" sz="2100" b="1" dirty="0"/>
              <a:t>3. </a:t>
            </a:r>
            <a:r>
              <a:rPr lang="en-US" altLang="en-US" sz="2100" b="1" dirty="0">
                <a:highlight>
                  <a:srgbClr val="FF0000"/>
                </a:highlight>
              </a:rPr>
              <a:t>If a patient DOES NOT have nystagmus in the setting of profound vertigo and ataxia, a central etiology should be suspected regardless of the HINTS exam.</a:t>
            </a:r>
          </a:p>
        </p:txBody>
      </p:sp>
      <p:cxnSp>
        <p:nvCxnSpPr>
          <p:cNvPr id="6" name="Straight Connector 5"/>
          <p:cNvCxnSpPr/>
          <p:nvPr/>
        </p:nvCxnSpPr>
        <p:spPr>
          <a:xfrm>
            <a:off x="571500" y="2494472"/>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6630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2504" y="872347"/>
            <a:ext cx="6657975" cy="857250"/>
          </a:xfrm>
        </p:spPr>
        <p:txBody>
          <a:bodyPr/>
          <a:lstStyle/>
          <a:p>
            <a:pPr eaLnBrk="1" hangingPunct="1"/>
            <a:r>
              <a:rPr lang="en-US" altLang="en-US" sz="3000" b="1" dirty="0"/>
              <a:t>Nystagmus in AVS: Peripheral vs Central</a:t>
            </a:r>
          </a:p>
        </p:txBody>
      </p:sp>
      <p:sp>
        <p:nvSpPr>
          <p:cNvPr id="27651" name="Rectangle 3"/>
          <p:cNvSpPr>
            <a:spLocks noGrp="1" noChangeArrowheads="1"/>
          </p:cNvSpPr>
          <p:nvPr>
            <p:ph idx="1"/>
          </p:nvPr>
        </p:nvSpPr>
        <p:spPr>
          <a:xfrm>
            <a:off x="1" y="1896015"/>
            <a:ext cx="6814868" cy="3680222"/>
          </a:xfrm>
        </p:spPr>
        <p:txBody>
          <a:bodyPr/>
          <a:lstStyle/>
          <a:p>
            <a:r>
              <a:rPr lang="en-US" altLang="en-US" sz="2400" b="1" i="1" dirty="0">
                <a:highlight>
                  <a:srgbClr val="00FF00"/>
                </a:highlight>
              </a:rPr>
              <a:t>Peripheral</a:t>
            </a:r>
            <a:r>
              <a:rPr lang="en-US" altLang="en-US" sz="2400" b="1" dirty="0">
                <a:highlight>
                  <a:srgbClr val="00FF00"/>
                </a:highlight>
              </a:rPr>
              <a:t> etiology:  </a:t>
            </a:r>
          </a:p>
          <a:p>
            <a:pPr lvl="1"/>
            <a:r>
              <a:rPr lang="en-US" altLang="en-US" sz="2400" b="1" dirty="0">
                <a:highlight>
                  <a:srgbClr val="00FF00"/>
                </a:highlight>
              </a:rPr>
              <a:t>Horizontal nystagmus commonly present</a:t>
            </a:r>
          </a:p>
          <a:p>
            <a:pPr lvl="1"/>
            <a:r>
              <a:rPr lang="en-US" altLang="en-US" sz="2400" b="1" dirty="0">
                <a:highlight>
                  <a:srgbClr val="00FF00"/>
                </a:highlight>
              </a:rPr>
              <a:t>One-directional horizontal movement (fast correction in one direction, other side with illness)</a:t>
            </a:r>
          </a:p>
          <a:p>
            <a:r>
              <a:rPr lang="en-US" altLang="en-US" sz="2400" b="1" i="1" dirty="0">
                <a:highlight>
                  <a:srgbClr val="FFFF00"/>
                </a:highlight>
              </a:rPr>
              <a:t>Central</a:t>
            </a:r>
            <a:r>
              <a:rPr lang="en-US" altLang="en-US" sz="2400" b="1" dirty="0">
                <a:highlight>
                  <a:srgbClr val="FFFF00"/>
                </a:highlight>
              </a:rPr>
              <a:t> etiology</a:t>
            </a:r>
            <a:r>
              <a:rPr lang="en-US" altLang="en-US" sz="2400" b="1" dirty="0"/>
              <a:t>: </a:t>
            </a:r>
          </a:p>
          <a:p>
            <a:pPr lvl="1"/>
            <a:r>
              <a:rPr lang="en-US" altLang="en-US" sz="2400" b="1" dirty="0">
                <a:highlight>
                  <a:srgbClr val="FFFF00"/>
                </a:highlight>
              </a:rPr>
              <a:t>Horizontal nystagmus absent</a:t>
            </a:r>
          </a:p>
          <a:p>
            <a:pPr lvl="1"/>
            <a:r>
              <a:rPr lang="en-US" altLang="en-US" sz="2400" b="1" dirty="0">
                <a:highlight>
                  <a:srgbClr val="FFFF00"/>
                </a:highlight>
              </a:rPr>
              <a:t>Vertical or torsional (rotational) nystagmus</a:t>
            </a:r>
          </a:p>
          <a:p>
            <a:pPr lvl="1"/>
            <a:r>
              <a:rPr lang="en-US" altLang="en-US" sz="2400" b="1" dirty="0">
                <a:highlight>
                  <a:srgbClr val="FFFF00"/>
                </a:highlight>
              </a:rPr>
              <a:t>Bidirectional horizontal fast nystagmus movement</a:t>
            </a:r>
          </a:p>
          <a:p>
            <a:pPr lvl="1"/>
            <a:r>
              <a:rPr lang="en-US" altLang="en-US" sz="2400" b="1" dirty="0">
                <a:highlight>
                  <a:srgbClr val="FFFF00"/>
                </a:highlight>
              </a:rPr>
              <a:t>(Bidirectional fast correction due to central disease)</a:t>
            </a:r>
          </a:p>
          <a:p>
            <a:pPr lvl="1"/>
            <a:r>
              <a:rPr lang="en-US" altLang="en-US" sz="2400" b="1" dirty="0">
                <a:highlight>
                  <a:srgbClr val="FFFF00"/>
                </a:highlight>
              </a:rPr>
              <a:t>(Both vestibular system sides not likely sick)</a:t>
            </a:r>
          </a:p>
        </p:txBody>
      </p:sp>
      <p:cxnSp>
        <p:nvCxnSpPr>
          <p:cNvPr id="6" name="Straight Connector 5"/>
          <p:cNvCxnSpPr/>
          <p:nvPr/>
        </p:nvCxnSpPr>
        <p:spPr>
          <a:xfrm>
            <a:off x="571500" y="1678197"/>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7411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00013" y="1403092"/>
            <a:ext cx="6657975" cy="857250"/>
          </a:xfrm>
        </p:spPr>
        <p:txBody>
          <a:bodyPr/>
          <a:lstStyle/>
          <a:p>
            <a:pPr eaLnBrk="1" hangingPunct="1"/>
            <a:r>
              <a:rPr lang="en-US" altLang="en-US" b="1" dirty="0"/>
              <a:t>Central Etiology </a:t>
            </a:r>
            <a:br>
              <a:rPr lang="en-US" altLang="en-US" b="1" dirty="0"/>
            </a:br>
            <a:r>
              <a:rPr lang="en-US" altLang="en-US" b="1" dirty="0"/>
              <a:t>Nystagmus in AVS</a:t>
            </a:r>
          </a:p>
        </p:txBody>
      </p:sp>
      <p:sp>
        <p:nvSpPr>
          <p:cNvPr id="27651" name="Rectangle 3"/>
          <p:cNvSpPr>
            <a:spLocks noGrp="1" noChangeArrowheads="1"/>
          </p:cNvSpPr>
          <p:nvPr>
            <p:ph idx="1"/>
          </p:nvPr>
        </p:nvSpPr>
        <p:spPr>
          <a:xfrm>
            <a:off x="100013" y="2643347"/>
            <a:ext cx="6657975" cy="1543050"/>
          </a:xfrm>
        </p:spPr>
        <p:txBody>
          <a:bodyPr/>
          <a:lstStyle/>
          <a:p>
            <a:r>
              <a:rPr lang="en-US" altLang="en-US" sz="1500" b="1" i="1" dirty="0">
                <a:highlight>
                  <a:srgbClr val="FFFF00"/>
                </a:highlight>
              </a:rPr>
              <a:t>Central</a:t>
            </a:r>
            <a:r>
              <a:rPr lang="en-US" altLang="en-US" sz="1500" b="1" dirty="0">
                <a:highlight>
                  <a:srgbClr val="FFFF00"/>
                </a:highlight>
              </a:rPr>
              <a:t> etiology:</a:t>
            </a:r>
            <a:r>
              <a:rPr lang="en-US" altLang="en-US" sz="1500" b="1" dirty="0"/>
              <a:t> </a:t>
            </a:r>
          </a:p>
          <a:p>
            <a:pPr lvl="1"/>
            <a:r>
              <a:rPr lang="en-US" altLang="en-US" sz="1500" b="1" dirty="0">
                <a:highlight>
                  <a:srgbClr val="FFFF00"/>
                </a:highlight>
              </a:rPr>
              <a:t>Horizonal nystagmus absent</a:t>
            </a:r>
          </a:p>
          <a:p>
            <a:pPr lvl="1"/>
            <a:r>
              <a:rPr lang="en-US" altLang="en-US" sz="1500" b="1" dirty="0">
                <a:highlight>
                  <a:srgbClr val="FFFF00"/>
                </a:highlight>
              </a:rPr>
              <a:t>Vertical or torsional (rotational) nystagmus</a:t>
            </a:r>
          </a:p>
          <a:p>
            <a:pPr lvl="1"/>
            <a:r>
              <a:rPr lang="en-US" altLang="en-US" sz="1500" b="1" dirty="0">
                <a:highlight>
                  <a:srgbClr val="FFFF00"/>
                </a:highlight>
              </a:rPr>
              <a:t>Horizontal fast nystagmus correction in both directions c/w central disease (Please see in bottom eyes 2b below.)</a:t>
            </a:r>
          </a:p>
          <a:p>
            <a:pPr lvl="1"/>
            <a:r>
              <a:rPr lang="en-US" altLang="en-US" sz="1500" b="1" dirty="0">
                <a:highlight>
                  <a:srgbClr val="FFFF00"/>
                </a:highlight>
              </a:rPr>
              <a:t>(Eyes go fast in both directions with change in gaze direction.)</a:t>
            </a:r>
          </a:p>
        </p:txBody>
      </p:sp>
      <p:cxnSp>
        <p:nvCxnSpPr>
          <p:cNvPr id="6" name="Straight Connector 5"/>
          <p:cNvCxnSpPr/>
          <p:nvPr/>
        </p:nvCxnSpPr>
        <p:spPr>
          <a:xfrm>
            <a:off x="571500" y="2523586"/>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E34F15B-1533-5BDB-89DD-2114EFC3E82C}"/>
              </a:ext>
            </a:extLst>
          </p:cNvPr>
          <p:cNvPicPr>
            <a:picLocks noChangeAspect="1"/>
          </p:cNvPicPr>
          <p:nvPr/>
        </p:nvPicPr>
        <p:blipFill>
          <a:blip r:embed="rId2"/>
          <a:stretch>
            <a:fillRect/>
          </a:stretch>
        </p:blipFill>
        <p:spPr>
          <a:xfrm>
            <a:off x="1676733" y="4370719"/>
            <a:ext cx="3127085" cy="2277941"/>
          </a:xfrm>
          <a:prstGeom prst="rect">
            <a:avLst/>
          </a:prstGeom>
        </p:spPr>
      </p:pic>
      <p:pic>
        <p:nvPicPr>
          <p:cNvPr id="3" name="Picture 2">
            <a:extLst>
              <a:ext uri="{FF2B5EF4-FFF2-40B4-BE49-F238E27FC236}">
                <a16:creationId xmlns:a16="http://schemas.microsoft.com/office/drawing/2014/main" id="{F3D99F3E-9411-7E62-8D4B-5B1C0BEED836}"/>
              </a:ext>
            </a:extLst>
          </p:cNvPr>
          <p:cNvPicPr>
            <a:picLocks noChangeAspect="1"/>
          </p:cNvPicPr>
          <p:nvPr/>
        </p:nvPicPr>
        <p:blipFill>
          <a:blip r:embed="rId3"/>
          <a:stretch>
            <a:fillRect/>
          </a:stretch>
        </p:blipFill>
        <p:spPr>
          <a:xfrm>
            <a:off x="1354844" y="5373542"/>
            <a:ext cx="3826423" cy="895264"/>
          </a:xfrm>
          <a:prstGeom prst="rect">
            <a:avLst/>
          </a:prstGeom>
        </p:spPr>
      </p:pic>
      <p:sp>
        <p:nvSpPr>
          <p:cNvPr id="5" name="TextBox 4">
            <a:extLst>
              <a:ext uri="{FF2B5EF4-FFF2-40B4-BE49-F238E27FC236}">
                <a16:creationId xmlns:a16="http://schemas.microsoft.com/office/drawing/2014/main" id="{EF2040C5-30E8-40C9-78E7-D5F239C091CC}"/>
              </a:ext>
            </a:extLst>
          </p:cNvPr>
          <p:cNvSpPr txBox="1"/>
          <p:nvPr/>
        </p:nvSpPr>
        <p:spPr>
          <a:xfrm>
            <a:off x="1619170" y="6711629"/>
            <a:ext cx="3429000" cy="253916"/>
          </a:xfrm>
          <a:prstGeom prst="rect">
            <a:avLst/>
          </a:prstGeom>
          <a:noFill/>
        </p:spPr>
        <p:txBody>
          <a:bodyPr wrap="square">
            <a:spAutoFit/>
          </a:bodyPr>
          <a:lstStyle/>
          <a:p>
            <a:r>
              <a:rPr lang="en-US" sz="1050" dirty="0">
                <a:hlinkClick r:id="rId4"/>
              </a:rPr>
              <a:t>https://www.emra.org/emresident/article/hints-exam/</a:t>
            </a:r>
            <a:r>
              <a:rPr lang="en-US" sz="1050" dirty="0"/>
              <a:t> </a:t>
            </a:r>
          </a:p>
        </p:txBody>
      </p:sp>
    </p:spTree>
    <p:extLst>
      <p:ext uri="{BB962C8B-B14F-4D97-AF65-F5344CB8AC3E}">
        <p14:creationId xmlns:p14="http://schemas.microsoft.com/office/powerpoint/2010/main" val="28074513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ctrTitle"/>
          </p:nvPr>
        </p:nvSpPr>
        <p:spPr>
          <a:xfrm>
            <a:off x="816884" y="2249683"/>
            <a:ext cx="5224232" cy="395450"/>
          </a:xfrm>
          <a:prstGeom prst="rect">
            <a:avLst/>
          </a:prstGeom>
          <a:noFill/>
          <a:ln>
            <a:noFill/>
          </a:ln>
        </p:spPr>
        <p:txBody>
          <a:bodyPr spcFirstLastPara="1" wrap="square" lIns="68569" tIns="34275" rIns="68569" bIns="34275" anchor="ctr" anchorCtr="0">
            <a:noAutofit/>
          </a:bodyPr>
          <a:lstStyle/>
          <a:p>
            <a:r>
              <a:rPr lang="en-US" sz="3000" b="1" i="1" dirty="0">
                <a:highlight>
                  <a:srgbClr val="FFFF00"/>
                </a:highlight>
                <a:latin typeface="Arial"/>
                <a:ea typeface="Arial"/>
                <a:cs typeface="Arial"/>
                <a:sym typeface="Arial"/>
              </a:rPr>
              <a:t>Nystagmus in AVS Patients</a:t>
            </a:r>
            <a:endParaRPr sz="3000" b="1" i="1" dirty="0">
              <a:highlight>
                <a:srgbClr val="FFFF00"/>
              </a:highlight>
              <a:latin typeface="Arial"/>
              <a:ea typeface="Arial"/>
              <a:cs typeface="Arial"/>
              <a:sym typeface="Arial"/>
            </a:endParaRPr>
          </a:p>
        </p:txBody>
      </p:sp>
      <p:sp>
        <p:nvSpPr>
          <p:cNvPr id="93" name="Google Shape;93;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4" name="Google Shape;94;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5" name="Google Shape;95;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6" name="Google Shape;96;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sp>
        <p:nvSpPr>
          <p:cNvPr id="97" name="Google Shape;97;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pic>
        <p:nvPicPr>
          <p:cNvPr id="99" name="Google Shape;99;p13"/>
          <p:cNvPicPr preferRelativeResize="0"/>
          <p:nvPr/>
        </p:nvPicPr>
        <p:blipFill rotWithShape="1">
          <a:blip r:embed="rId3">
            <a:alphaModFix/>
          </a:blip>
          <a:srcRect/>
          <a:stretch/>
        </p:blipFill>
        <p:spPr>
          <a:xfrm>
            <a:off x="1525025" y="816365"/>
            <a:ext cx="4162646" cy="1028700"/>
          </a:xfrm>
          <a:prstGeom prst="rect">
            <a:avLst/>
          </a:prstGeom>
          <a:noFill/>
          <a:ln>
            <a:noFill/>
          </a:ln>
        </p:spPr>
      </p:pic>
      <p:sp>
        <p:nvSpPr>
          <p:cNvPr id="2" name="TextBox 1">
            <a:extLst>
              <a:ext uri="{FF2B5EF4-FFF2-40B4-BE49-F238E27FC236}">
                <a16:creationId xmlns:a16="http://schemas.microsoft.com/office/drawing/2014/main" id="{8B5534F9-FA8F-082C-BBE6-0BCB0EA4729B}"/>
              </a:ext>
            </a:extLst>
          </p:cNvPr>
          <p:cNvSpPr txBox="1"/>
          <p:nvPr/>
        </p:nvSpPr>
        <p:spPr>
          <a:xfrm>
            <a:off x="269348" y="2835822"/>
            <a:ext cx="6487412" cy="3785652"/>
          </a:xfrm>
          <a:prstGeom prst="rect">
            <a:avLst/>
          </a:prstGeom>
          <a:noFill/>
        </p:spPr>
        <p:txBody>
          <a:bodyPr wrap="square">
            <a:spAutoFit/>
          </a:bodyPr>
          <a:lstStyle/>
          <a:p>
            <a:r>
              <a:rPr lang="en-US" sz="2400" b="1" dirty="0">
                <a:highlight>
                  <a:srgbClr val="FFFF00"/>
                </a:highlight>
              </a:rPr>
              <a:t>Central: </a:t>
            </a:r>
          </a:p>
          <a:p>
            <a:pPr marL="342892" indent="-342892">
              <a:buFont typeface="Arial" panose="020B0604020202020204" pitchFamily="34" charset="0"/>
              <a:buChar char="•"/>
            </a:pPr>
            <a:r>
              <a:rPr lang="en-US" sz="2400" b="1" dirty="0">
                <a:highlight>
                  <a:srgbClr val="FFFF00"/>
                </a:highlight>
              </a:rPr>
              <a:t>Vertical or torsional (rotary) nystagmus.</a:t>
            </a:r>
          </a:p>
          <a:p>
            <a:pPr marL="342892" indent="-342892">
              <a:buFont typeface="Arial" panose="020B0604020202020204" pitchFamily="34" charset="0"/>
              <a:buChar char="•"/>
            </a:pPr>
            <a:r>
              <a:rPr lang="en-US" sz="2400" b="1" dirty="0">
                <a:highlight>
                  <a:srgbClr val="FFFF00"/>
                </a:highlight>
              </a:rPr>
              <a:t>Bidirectional nystagmus.</a:t>
            </a:r>
          </a:p>
          <a:p>
            <a:pPr marL="342892" indent="-342892">
              <a:buFont typeface="Arial" panose="020B0604020202020204" pitchFamily="34" charset="0"/>
              <a:buChar char="•"/>
            </a:pPr>
            <a:r>
              <a:rPr lang="en-US" sz="2400" b="1" dirty="0">
                <a:highlight>
                  <a:srgbClr val="FFFF00"/>
                </a:highlight>
              </a:rPr>
              <a:t>No nystagmus noted.</a:t>
            </a:r>
          </a:p>
          <a:p>
            <a:endParaRPr lang="en-US" sz="2400" b="1" dirty="0">
              <a:highlight>
                <a:srgbClr val="FFFF00"/>
              </a:highlight>
            </a:endParaRPr>
          </a:p>
          <a:p>
            <a:r>
              <a:rPr lang="en-US" sz="2400" b="1" dirty="0">
                <a:highlight>
                  <a:srgbClr val="00FF00"/>
                </a:highlight>
              </a:rPr>
              <a:t>Peripheral:</a:t>
            </a:r>
          </a:p>
          <a:p>
            <a:pPr marL="342892" indent="-342892">
              <a:buFont typeface="Arial" panose="020B0604020202020204" pitchFamily="34" charset="0"/>
              <a:buChar char="•"/>
            </a:pPr>
            <a:r>
              <a:rPr lang="en-US" sz="2400" b="1" dirty="0">
                <a:highlight>
                  <a:srgbClr val="00FF00"/>
                </a:highlight>
              </a:rPr>
              <a:t>Unidirectional horizontal fast nystagmus.</a:t>
            </a:r>
          </a:p>
          <a:p>
            <a:pPr marL="342892" indent="-342892">
              <a:buFont typeface="Arial" panose="020B0604020202020204" pitchFamily="34" charset="0"/>
              <a:buChar char="•"/>
            </a:pPr>
            <a:r>
              <a:rPr lang="en-US" sz="2400" b="1" dirty="0">
                <a:highlight>
                  <a:srgbClr val="00FF00"/>
                </a:highlight>
              </a:rPr>
              <a:t>(One vestibular system is sick.)</a:t>
            </a:r>
          </a:p>
          <a:p>
            <a:pPr marL="342892" indent="-342892">
              <a:buFont typeface="Arial" panose="020B0604020202020204" pitchFamily="34" charset="0"/>
              <a:buChar char="•"/>
            </a:pPr>
            <a:endParaRPr lang="en-US" sz="2400" b="1" dirty="0"/>
          </a:p>
        </p:txBody>
      </p:sp>
    </p:spTree>
    <p:extLst>
      <p:ext uri="{BB962C8B-B14F-4D97-AF65-F5344CB8AC3E}">
        <p14:creationId xmlns:p14="http://schemas.microsoft.com/office/powerpoint/2010/main" val="999283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142875" y="998530"/>
            <a:ext cx="6800850" cy="937022"/>
          </a:xfrm>
          <a:prstGeom prst="rect">
            <a:avLst/>
          </a:prstGeom>
          <a:noFill/>
          <a:ln>
            <a:noFill/>
          </a:ln>
        </p:spPr>
        <p:txBody>
          <a:bodyPr spcFirstLastPara="1" wrap="square" lIns="68569" tIns="34275" rIns="68569" bIns="34275" anchor="ctr" anchorCtr="0">
            <a:noAutofit/>
          </a:bodyPr>
          <a:lstStyle/>
          <a:p>
            <a:r>
              <a:rPr lang="en-US" b="1" dirty="0"/>
              <a:t>Educational Objectives</a:t>
            </a:r>
            <a:endParaRPr b="1" i="1" dirty="0"/>
          </a:p>
        </p:txBody>
      </p:sp>
      <p:sp>
        <p:nvSpPr>
          <p:cNvPr id="134" name="Google Shape;134;p18"/>
          <p:cNvSpPr txBox="1">
            <a:spLocks noGrp="1"/>
          </p:cNvSpPr>
          <p:nvPr>
            <p:ph type="body" idx="1"/>
          </p:nvPr>
        </p:nvSpPr>
        <p:spPr>
          <a:xfrm>
            <a:off x="342900" y="2101613"/>
            <a:ext cx="6400800" cy="3280172"/>
          </a:xfrm>
          <a:prstGeom prst="rect">
            <a:avLst/>
          </a:prstGeom>
          <a:noFill/>
          <a:ln>
            <a:noFill/>
          </a:ln>
        </p:spPr>
        <p:txBody>
          <a:bodyPr spcFirstLastPara="1" wrap="square" lIns="68569" tIns="34275" rIns="68569" bIns="34275" anchor="t" anchorCtr="0">
            <a:noAutofit/>
          </a:bodyPr>
          <a:lstStyle/>
          <a:p>
            <a:pPr marL="257162">
              <a:spcBef>
                <a:spcPts val="0"/>
              </a:spcBef>
              <a:buSzPts val="3200"/>
            </a:pPr>
            <a:r>
              <a:rPr lang="en-US" b="1" dirty="0"/>
              <a:t>(1) Enhance understanding of the </a:t>
            </a:r>
            <a:r>
              <a:rPr lang="en-US" b="1" dirty="0">
                <a:highlight>
                  <a:srgbClr val="FFFF00"/>
                </a:highlight>
              </a:rPr>
              <a:t>definitions</a:t>
            </a:r>
            <a:r>
              <a:rPr lang="en-US" b="1" dirty="0"/>
              <a:t> and pathophysiology of dizziness and vertigo.</a:t>
            </a:r>
            <a:endParaRPr dirty="0"/>
          </a:p>
          <a:p>
            <a:pPr marL="257162">
              <a:spcBef>
                <a:spcPts val="480"/>
              </a:spcBef>
              <a:buSzPts val="3200"/>
            </a:pPr>
            <a:r>
              <a:rPr lang="en-US" b="1" dirty="0"/>
              <a:t>(2) Understand what </a:t>
            </a:r>
            <a:r>
              <a:rPr lang="en-US" b="1" dirty="0">
                <a:highlight>
                  <a:srgbClr val="FFFF00"/>
                </a:highlight>
              </a:rPr>
              <a:t>diagnoses</a:t>
            </a:r>
            <a:r>
              <a:rPr lang="en-US" b="1" dirty="0"/>
              <a:t> are likely given the type of vertigo the dizzy patient describes.</a:t>
            </a:r>
            <a:endParaRPr b="1" dirty="0"/>
          </a:p>
          <a:p>
            <a:pPr marL="257162">
              <a:spcBef>
                <a:spcPts val="480"/>
              </a:spcBef>
              <a:buSzPts val="3200"/>
            </a:pPr>
            <a:r>
              <a:rPr lang="en-US" b="1" dirty="0"/>
              <a:t>(3) Know how to diagnose </a:t>
            </a:r>
            <a:r>
              <a:rPr lang="en-US" b="1" dirty="0">
                <a:highlight>
                  <a:srgbClr val="FFFF00"/>
                </a:highlight>
              </a:rPr>
              <a:t>central causes</a:t>
            </a:r>
            <a:r>
              <a:rPr lang="en-US" b="1" dirty="0"/>
              <a:t> using the dizzy/vertigo patient physical exam.</a:t>
            </a:r>
            <a:endParaRPr b="1" dirty="0"/>
          </a:p>
        </p:txBody>
      </p:sp>
      <p:cxnSp>
        <p:nvCxnSpPr>
          <p:cNvPr id="135" name="Google Shape;135;p18"/>
          <p:cNvCxnSpPr/>
          <p:nvPr/>
        </p:nvCxnSpPr>
        <p:spPr>
          <a:xfrm>
            <a:off x="635479" y="1873011"/>
            <a:ext cx="5715000" cy="0"/>
          </a:xfrm>
          <a:prstGeom prst="straightConnector1">
            <a:avLst/>
          </a:prstGeom>
          <a:noFill/>
          <a:ln w="63500" cap="rnd" cmpd="sng">
            <a:solidFill>
              <a:srgbClr val="FF0000"/>
            </a:solidFill>
            <a:prstDash val="solid"/>
            <a:round/>
            <a:headEnd type="none" w="sm" len="sm"/>
            <a:tailEnd type="none" w="sm" len="sm"/>
          </a:ln>
        </p:spPr>
      </p:cxn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ctrTitle"/>
          </p:nvPr>
        </p:nvSpPr>
        <p:spPr>
          <a:xfrm>
            <a:off x="874395" y="3669099"/>
            <a:ext cx="5224232" cy="395450"/>
          </a:xfrm>
          <a:prstGeom prst="rect">
            <a:avLst/>
          </a:prstGeom>
          <a:noFill/>
          <a:ln>
            <a:noFill/>
          </a:ln>
        </p:spPr>
        <p:txBody>
          <a:bodyPr spcFirstLastPara="1" wrap="square" lIns="68569" tIns="34275" rIns="68569" bIns="34275" anchor="ctr" anchorCtr="0">
            <a:noAutofit/>
          </a:bodyPr>
          <a:lstStyle/>
          <a:p>
            <a:br>
              <a:rPr lang="en-US" sz="3000" b="1" dirty="0">
                <a:latin typeface="Arial"/>
                <a:ea typeface="Arial"/>
                <a:cs typeface="Arial"/>
                <a:sym typeface="Arial"/>
              </a:rPr>
            </a:br>
            <a:r>
              <a:rPr lang="en-US" sz="3000" b="1" dirty="0">
                <a:latin typeface="Arial"/>
                <a:ea typeface="Arial"/>
                <a:cs typeface="Arial"/>
                <a:sym typeface="Arial"/>
              </a:rPr>
              <a:t>Vertigo Patient</a:t>
            </a:r>
            <a:br>
              <a:rPr lang="en-US" sz="3000" b="1" dirty="0">
                <a:latin typeface="Arial"/>
                <a:ea typeface="Arial"/>
                <a:cs typeface="Arial"/>
                <a:sym typeface="Arial"/>
              </a:rPr>
            </a:br>
            <a:r>
              <a:rPr lang="en-US" sz="3000" b="1" dirty="0">
                <a:latin typeface="Arial"/>
                <a:ea typeface="Arial"/>
                <a:cs typeface="Arial"/>
                <a:sym typeface="Arial"/>
              </a:rPr>
              <a:t>Bedside Physical Exam: </a:t>
            </a:r>
            <a:r>
              <a:rPr lang="en-US" sz="3000" b="1" i="1" dirty="0">
                <a:latin typeface="Arial"/>
                <a:ea typeface="Arial"/>
                <a:cs typeface="Arial"/>
                <a:sym typeface="Arial"/>
              </a:rPr>
              <a:t>Peripheral vs Central </a:t>
            </a:r>
            <a:br>
              <a:rPr lang="en-US" sz="3000" b="1" i="1" dirty="0">
                <a:latin typeface="Arial"/>
                <a:ea typeface="Arial"/>
                <a:cs typeface="Arial"/>
                <a:sym typeface="Arial"/>
              </a:rPr>
            </a:br>
            <a:r>
              <a:rPr lang="en-US" sz="3000" b="1" i="1" dirty="0">
                <a:highlight>
                  <a:srgbClr val="FFFF00"/>
                </a:highlight>
                <a:latin typeface="Arial"/>
                <a:ea typeface="Arial"/>
                <a:cs typeface="Arial"/>
                <a:sym typeface="Arial"/>
              </a:rPr>
              <a:t>Head Impulse Test</a:t>
            </a:r>
            <a:endParaRPr sz="3000" b="1" i="1" dirty="0">
              <a:highlight>
                <a:srgbClr val="FFFF00"/>
              </a:highlight>
              <a:latin typeface="Arial"/>
              <a:ea typeface="Arial"/>
              <a:cs typeface="Arial"/>
              <a:sym typeface="Arial"/>
            </a:endParaRPr>
          </a:p>
        </p:txBody>
      </p:sp>
      <p:sp>
        <p:nvSpPr>
          <p:cNvPr id="93" name="Google Shape;93;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defTabSz="685784">
              <a:buSzPts val="1400"/>
              <a:defRPr/>
            </a:pPr>
            <a:endParaRPr sz="1050"/>
          </a:p>
        </p:txBody>
      </p:sp>
      <p:sp>
        <p:nvSpPr>
          <p:cNvPr id="94" name="Google Shape;94;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defTabSz="685784">
              <a:buSzPts val="1400"/>
              <a:defRPr/>
            </a:pPr>
            <a:endParaRPr sz="1050"/>
          </a:p>
        </p:txBody>
      </p:sp>
      <p:sp>
        <p:nvSpPr>
          <p:cNvPr id="95" name="Google Shape;95;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defTabSz="685784">
              <a:buSzPts val="1400"/>
              <a:defRPr/>
            </a:pPr>
            <a:endParaRPr sz="1050"/>
          </a:p>
        </p:txBody>
      </p:sp>
      <p:sp>
        <p:nvSpPr>
          <p:cNvPr id="96" name="Google Shape;96;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defTabSz="685784">
              <a:buSzPts val="1800"/>
              <a:defRPr/>
            </a:pPr>
            <a:endParaRPr sz="1350"/>
          </a:p>
        </p:txBody>
      </p:sp>
      <p:sp>
        <p:nvSpPr>
          <p:cNvPr id="97" name="Google Shape;97;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defTabSz="685784">
              <a:buSzPts val="1800"/>
              <a:defRPr/>
            </a:pPr>
            <a:endParaRPr sz="1350"/>
          </a:p>
        </p:txBody>
      </p:sp>
      <p:pic>
        <p:nvPicPr>
          <p:cNvPr id="99" name="Google Shape;99;p13"/>
          <p:cNvPicPr preferRelativeResize="0"/>
          <p:nvPr/>
        </p:nvPicPr>
        <p:blipFill rotWithShape="1">
          <a:blip r:embed="rId3">
            <a:alphaModFix/>
          </a:blip>
          <a:srcRect/>
          <a:stretch/>
        </p:blipFill>
        <p:spPr>
          <a:xfrm>
            <a:off x="1463258" y="1342845"/>
            <a:ext cx="4162646" cy="1028700"/>
          </a:xfrm>
          <a:prstGeom prst="rect">
            <a:avLst/>
          </a:prstGeom>
          <a:noFill/>
          <a:ln>
            <a:noFill/>
          </a:ln>
        </p:spPr>
      </p:pic>
    </p:spTree>
    <p:extLst>
      <p:ext uri="{BB962C8B-B14F-4D97-AF65-F5344CB8AC3E}">
        <p14:creationId xmlns:p14="http://schemas.microsoft.com/office/powerpoint/2010/main" val="27863974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00409" y="911990"/>
            <a:ext cx="6172200" cy="857250"/>
          </a:xfrm>
        </p:spPr>
        <p:txBody>
          <a:bodyPr/>
          <a:lstStyle/>
          <a:p>
            <a:pPr eaLnBrk="1" hangingPunct="1"/>
            <a:r>
              <a:rPr lang="en-US" altLang="en-US" b="1" dirty="0"/>
              <a:t>Head Impulse Test </a:t>
            </a:r>
          </a:p>
        </p:txBody>
      </p:sp>
      <p:sp>
        <p:nvSpPr>
          <p:cNvPr id="27651" name="Rectangle 3"/>
          <p:cNvSpPr>
            <a:spLocks noGrp="1" noChangeArrowheads="1"/>
          </p:cNvSpPr>
          <p:nvPr>
            <p:ph idx="1"/>
          </p:nvPr>
        </p:nvSpPr>
        <p:spPr>
          <a:xfrm>
            <a:off x="100012" y="2166602"/>
            <a:ext cx="6801120" cy="3680222"/>
          </a:xfrm>
        </p:spPr>
        <p:txBody>
          <a:bodyPr/>
          <a:lstStyle/>
          <a:p>
            <a:r>
              <a:rPr lang="en-US" altLang="en-US" sz="2100" b="1" dirty="0">
                <a:solidFill>
                  <a:schemeClr val="tx1"/>
                </a:solidFill>
                <a:highlight>
                  <a:srgbClr val="FFFF00"/>
                </a:highlight>
              </a:rPr>
              <a:t>Only verified useful in patients with nystagmus*</a:t>
            </a:r>
          </a:p>
          <a:p>
            <a:r>
              <a:rPr lang="en-US" altLang="en-US" sz="2100" b="1" dirty="0"/>
              <a:t>Looking for </a:t>
            </a:r>
            <a:r>
              <a:rPr lang="en-US" altLang="en-US" sz="2100" b="1" i="1" dirty="0"/>
              <a:t>asymmetry in vestibular response</a:t>
            </a:r>
          </a:p>
          <a:p>
            <a:r>
              <a:rPr lang="en-US" altLang="en-US" sz="2100" b="1" dirty="0"/>
              <a:t>Hold head 15⁰ each side, quick move to center</a:t>
            </a:r>
          </a:p>
          <a:p>
            <a:r>
              <a:rPr lang="en-US" altLang="en-US" sz="2100" b="1" i="1" dirty="0">
                <a:highlight>
                  <a:srgbClr val="00FF00"/>
                </a:highlight>
              </a:rPr>
              <a:t>Peripheral</a:t>
            </a:r>
            <a:r>
              <a:rPr lang="en-US" altLang="en-US" sz="2100" b="1" dirty="0">
                <a:highlight>
                  <a:srgbClr val="00FF00"/>
                </a:highlight>
              </a:rPr>
              <a:t>:  Unilateral correcting saccade</a:t>
            </a:r>
          </a:p>
          <a:p>
            <a:r>
              <a:rPr lang="en-US" altLang="en-US" sz="2100" b="1" dirty="0"/>
              <a:t>There is a unilateral fast correcting saccade to center seen with eye mvmt </a:t>
            </a:r>
            <a:r>
              <a:rPr lang="en-US" altLang="en-US" sz="2100" b="1" dirty="0">
                <a:highlight>
                  <a:srgbClr val="00FF00"/>
                </a:highlight>
              </a:rPr>
              <a:t>(vestibular problem)</a:t>
            </a:r>
          </a:p>
          <a:p>
            <a:r>
              <a:rPr lang="en-US" altLang="en-US" sz="2100" b="1" i="1" dirty="0">
                <a:highlight>
                  <a:srgbClr val="FFFF00"/>
                </a:highlight>
              </a:rPr>
              <a:t>Central</a:t>
            </a:r>
            <a:r>
              <a:rPr lang="en-US" altLang="en-US" sz="2100" b="1" dirty="0">
                <a:highlight>
                  <a:srgbClr val="FFFF00"/>
                </a:highlight>
              </a:rPr>
              <a:t> etiology: Bilaterally no center correction is seen</a:t>
            </a:r>
          </a:p>
          <a:p>
            <a:r>
              <a:rPr lang="en-US" altLang="en-US" sz="2100" b="1" dirty="0">
                <a:highlight>
                  <a:srgbClr val="FFFF00"/>
                </a:highlight>
              </a:rPr>
              <a:t>No unilateral correcting saccade, eyes remain centered</a:t>
            </a:r>
          </a:p>
          <a:p>
            <a:r>
              <a:rPr lang="en-US" altLang="en-US" sz="2100" b="1" dirty="0">
                <a:highlight>
                  <a:srgbClr val="FFFF00"/>
                </a:highlight>
              </a:rPr>
              <a:t>No peripheral vestibular problem </a:t>
            </a:r>
          </a:p>
        </p:txBody>
      </p:sp>
      <p:cxnSp>
        <p:nvCxnSpPr>
          <p:cNvPr id="6" name="Straight Connector 5"/>
          <p:cNvCxnSpPr/>
          <p:nvPr/>
        </p:nvCxnSpPr>
        <p:spPr>
          <a:xfrm>
            <a:off x="629009" y="1769240"/>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32B81EC-BF2E-4F8B-8809-E2A2806B30A5}"/>
              </a:ext>
            </a:extLst>
          </p:cNvPr>
          <p:cNvSpPr/>
          <p:nvPr/>
        </p:nvSpPr>
        <p:spPr>
          <a:xfrm>
            <a:off x="1237227" y="5534394"/>
            <a:ext cx="4171950" cy="253916"/>
          </a:xfrm>
          <a:prstGeom prst="rect">
            <a:avLst/>
          </a:prstGeom>
        </p:spPr>
        <p:txBody>
          <a:bodyPr wrap="square">
            <a:spAutoFit/>
          </a:bodyPr>
          <a:lstStyle/>
          <a:p>
            <a:pPr defTabSz="685784">
              <a:defRPr/>
            </a:pPr>
            <a:r>
              <a:rPr lang="en-US" sz="1050" dirty="0">
                <a:solidFill>
                  <a:srgbClr val="0000FF"/>
                </a:solidFill>
                <a:hlinkClick r:id="rId2">
                  <a:extLst>
                    <a:ext uri="{A12FA001-AC4F-418D-AE19-62706E023703}">
                      <ahyp:hlinkClr xmlns:ahyp="http://schemas.microsoft.com/office/drawing/2018/hyperlinkcolor" val="tx"/>
                    </a:ext>
                  </a:extLst>
                </a:hlinkClick>
              </a:rPr>
              <a:t>https://www.dizziness-and-balance.com/practice/head-impulse.html</a:t>
            </a:r>
            <a:endParaRPr lang="en-US" sz="1050" dirty="0">
              <a:solidFill>
                <a:srgbClr val="0000FF"/>
              </a:solidFill>
            </a:endParaRPr>
          </a:p>
        </p:txBody>
      </p:sp>
    </p:spTree>
    <p:extLst>
      <p:ext uri="{BB962C8B-B14F-4D97-AF65-F5344CB8AC3E}">
        <p14:creationId xmlns:p14="http://schemas.microsoft.com/office/powerpoint/2010/main" val="31803560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42900" y="561790"/>
            <a:ext cx="6172200" cy="857250"/>
          </a:xfrm>
        </p:spPr>
        <p:txBody>
          <a:bodyPr/>
          <a:lstStyle/>
          <a:p>
            <a:pPr eaLnBrk="1" hangingPunct="1"/>
            <a:r>
              <a:rPr lang="en-US" altLang="en-US" b="1" dirty="0"/>
              <a:t>Head Impulse Test </a:t>
            </a:r>
          </a:p>
        </p:txBody>
      </p:sp>
      <p:sp>
        <p:nvSpPr>
          <p:cNvPr id="27651" name="Rectangle 3"/>
          <p:cNvSpPr>
            <a:spLocks noGrp="1" noChangeArrowheads="1"/>
          </p:cNvSpPr>
          <p:nvPr>
            <p:ph idx="1"/>
          </p:nvPr>
        </p:nvSpPr>
        <p:spPr>
          <a:xfrm>
            <a:off x="63260" y="1620689"/>
            <a:ext cx="6740106" cy="3680222"/>
          </a:xfrm>
        </p:spPr>
        <p:txBody>
          <a:bodyPr/>
          <a:lstStyle/>
          <a:p>
            <a:r>
              <a:rPr lang="en-US" altLang="en-US" sz="2800" b="1" dirty="0"/>
              <a:t>Figure 5, page 12 of monograph</a:t>
            </a:r>
          </a:p>
          <a:p>
            <a:r>
              <a:rPr lang="en-US" altLang="en-US" sz="2800" b="1" dirty="0"/>
              <a:t>Shows how eyes follow rotation to the diseased side with correcting saccade to the center</a:t>
            </a:r>
          </a:p>
          <a:p>
            <a:r>
              <a:rPr lang="en-US" altLang="en-US" sz="2800" b="1" dirty="0"/>
              <a:t>A unilateral compensatory saccade suggests </a:t>
            </a:r>
            <a:r>
              <a:rPr lang="en-US" altLang="en-US" sz="2800" b="1" i="1" dirty="0"/>
              <a:t>peripheral </a:t>
            </a:r>
            <a:r>
              <a:rPr lang="en-US" altLang="en-US" sz="2800" b="1" dirty="0"/>
              <a:t>vestibular etiology of dizziness </a:t>
            </a:r>
          </a:p>
          <a:p>
            <a:r>
              <a:rPr lang="en-US" altLang="en-US" sz="2800" b="1" dirty="0"/>
              <a:t>If there is </a:t>
            </a:r>
            <a:r>
              <a:rPr lang="en-US" altLang="en-US" sz="2800" b="1" dirty="0">
                <a:highlight>
                  <a:srgbClr val="FFFF00"/>
                </a:highlight>
              </a:rPr>
              <a:t>no compensatory saccade bilaterally</a:t>
            </a:r>
            <a:r>
              <a:rPr lang="en-US" altLang="en-US" sz="2800" b="1" dirty="0"/>
              <a:t>, and eyes remain fixed centrally, the </a:t>
            </a:r>
            <a:r>
              <a:rPr lang="en-US" altLang="en-US" sz="2800" b="1" dirty="0">
                <a:highlight>
                  <a:srgbClr val="FFFF00"/>
                </a:highlight>
              </a:rPr>
              <a:t>vestibular system is working normally (so </a:t>
            </a:r>
            <a:r>
              <a:rPr lang="en-US" altLang="en-US" sz="2800" b="1" i="1" dirty="0">
                <a:highlight>
                  <a:srgbClr val="FFFF00"/>
                </a:highlight>
              </a:rPr>
              <a:t>think central</a:t>
            </a:r>
            <a:r>
              <a:rPr lang="en-US" altLang="en-US" sz="2800" b="1" dirty="0">
                <a:highlight>
                  <a:srgbClr val="FFFF00"/>
                </a:highlight>
              </a:rPr>
              <a:t>)</a:t>
            </a:r>
          </a:p>
        </p:txBody>
      </p:sp>
      <p:cxnSp>
        <p:nvCxnSpPr>
          <p:cNvPr id="6" name="Straight Connector 5"/>
          <p:cNvCxnSpPr/>
          <p:nvPr/>
        </p:nvCxnSpPr>
        <p:spPr>
          <a:xfrm>
            <a:off x="701059" y="1430542"/>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8324773-4421-449D-8940-8A118153FFA8}"/>
              </a:ext>
            </a:extLst>
          </p:cNvPr>
          <p:cNvSpPr/>
          <p:nvPr/>
        </p:nvSpPr>
        <p:spPr>
          <a:xfrm>
            <a:off x="952124" y="6627255"/>
            <a:ext cx="5086350" cy="253916"/>
          </a:xfrm>
          <a:prstGeom prst="rect">
            <a:avLst/>
          </a:prstGeom>
        </p:spPr>
        <p:txBody>
          <a:bodyPr wrap="square">
            <a:spAutoFit/>
          </a:bodyPr>
          <a:lstStyle/>
          <a:p>
            <a:pPr defTabSz="685784">
              <a:defRPr/>
            </a:pPr>
            <a:r>
              <a:rPr lang="en-US" sz="1050" dirty="0">
                <a:solidFill>
                  <a:srgbClr val="0000FF"/>
                </a:solidFill>
                <a:hlinkClick r:id="rId2">
                  <a:extLst>
                    <a:ext uri="{A12FA001-AC4F-418D-AE19-62706E023703}">
                      <ahyp:hlinkClr xmlns:ahyp="http://schemas.microsoft.com/office/drawing/2018/hyperlinkcolor" val="tx"/>
                    </a:ext>
                  </a:extLst>
                </a:hlinkClick>
              </a:rPr>
              <a:t>https://www.sralab.org/rehabilitation-measures/head-impulse-test-head-thrust-test</a:t>
            </a:r>
            <a:endParaRPr lang="en-US" sz="1050" dirty="0">
              <a:solidFill>
                <a:srgbClr val="0000FF"/>
              </a:solidFill>
            </a:endParaRPr>
          </a:p>
        </p:txBody>
      </p:sp>
    </p:spTree>
    <p:extLst>
      <p:ext uri="{BB962C8B-B14F-4D97-AF65-F5344CB8AC3E}">
        <p14:creationId xmlns:p14="http://schemas.microsoft.com/office/powerpoint/2010/main" val="28743500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28639" y="1318510"/>
            <a:ext cx="6172200" cy="857250"/>
          </a:xfrm>
        </p:spPr>
        <p:txBody>
          <a:bodyPr/>
          <a:lstStyle/>
          <a:p>
            <a:pPr eaLnBrk="1" hangingPunct="1"/>
            <a:r>
              <a:rPr lang="en-US" altLang="en-US" b="1" dirty="0"/>
              <a:t>Central </a:t>
            </a:r>
            <a:br>
              <a:rPr lang="en-US" altLang="en-US" b="1" dirty="0"/>
            </a:br>
            <a:r>
              <a:rPr lang="en-US" altLang="en-US" b="1" dirty="0"/>
              <a:t>Head Impulse Test </a:t>
            </a:r>
          </a:p>
        </p:txBody>
      </p:sp>
      <p:sp>
        <p:nvSpPr>
          <p:cNvPr id="27651" name="Rectangle 3"/>
          <p:cNvSpPr>
            <a:spLocks noGrp="1" noChangeArrowheads="1"/>
          </p:cNvSpPr>
          <p:nvPr>
            <p:ph idx="1"/>
          </p:nvPr>
        </p:nvSpPr>
        <p:spPr>
          <a:xfrm>
            <a:off x="79900" y="2596025"/>
            <a:ext cx="6778100" cy="3680222"/>
          </a:xfrm>
        </p:spPr>
        <p:txBody>
          <a:bodyPr/>
          <a:lstStyle/>
          <a:p>
            <a:r>
              <a:rPr lang="en-US" altLang="en-US" sz="2100" b="1" dirty="0">
                <a:highlight>
                  <a:srgbClr val="FFFF00"/>
                </a:highlight>
              </a:rPr>
              <a:t>If no compensatory saccade is seen on both sides</a:t>
            </a:r>
            <a:r>
              <a:rPr lang="en-US" altLang="en-US" sz="2100" b="1" dirty="0"/>
              <a:t>, and</a:t>
            </a:r>
          </a:p>
          <a:p>
            <a:r>
              <a:rPr lang="en-US" altLang="en-US" sz="2100" b="1" dirty="0">
                <a:highlight>
                  <a:srgbClr val="FFFF00"/>
                </a:highlight>
              </a:rPr>
              <a:t>Eyes remain fixed centrally… Vestibular system normal.</a:t>
            </a:r>
          </a:p>
          <a:p>
            <a:r>
              <a:rPr lang="en-US" altLang="en-US" sz="2100" b="1" dirty="0">
                <a:highlight>
                  <a:srgbClr val="FFFF00"/>
                </a:highlight>
              </a:rPr>
              <a:t>(</a:t>
            </a:r>
            <a:r>
              <a:rPr lang="en-US" altLang="en-US" sz="2100" b="1" i="1" dirty="0">
                <a:highlight>
                  <a:srgbClr val="FFFF00"/>
                </a:highlight>
              </a:rPr>
              <a:t>Therefore, think central. Please see 1a below.</a:t>
            </a:r>
            <a:r>
              <a:rPr lang="en-US" altLang="en-US" sz="2100" b="1" dirty="0">
                <a:highlight>
                  <a:srgbClr val="FFFF00"/>
                </a:highlight>
              </a:rPr>
              <a:t>)</a:t>
            </a:r>
          </a:p>
        </p:txBody>
      </p:sp>
      <p:cxnSp>
        <p:nvCxnSpPr>
          <p:cNvPr id="6" name="Straight Connector 5"/>
          <p:cNvCxnSpPr/>
          <p:nvPr/>
        </p:nvCxnSpPr>
        <p:spPr>
          <a:xfrm>
            <a:off x="611757" y="2467155"/>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C82AA00-6BDB-01D4-720F-75B3E5D88E70}"/>
              </a:ext>
            </a:extLst>
          </p:cNvPr>
          <p:cNvPicPr>
            <a:picLocks noChangeAspect="1"/>
          </p:cNvPicPr>
          <p:nvPr/>
        </p:nvPicPr>
        <p:blipFill>
          <a:blip r:embed="rId2"/>
          <a:stretch>
            <a:fillRect/>
          </a:stretch>
        </p:blipFill>
        <p:spPr>
          <a:xfrm>
            <a:off x="1101247" y="4192291"/>
            <a:ext cx="4429125" cy="2143125"/>
          </a:xfrm>
          <a:prstGeom prst="rect">
            <a:avLst/>
          </a:prstGeom>
        </p:spPr>
      </p:pic>
      <p:sp>
        <p:nvSpPr>
          <p:cNvPr id="4" name="Rectangle: Rounded Corners 3">
            <a:extLst>
              <a:ext uri="{FF2B5EF4-FFF2-40B4-BE49-F238E27FC236}">
                <a16:creationId xmlns:a16="http://schemas.microsoft.com/office/drawing/2014/main" id="{70026E85-403F-B284-A870-6A6987C01353}"/>
              </a:ext>
            </a:extLst>
          </p:cNvPr>
          <p:cNvSpPr/>
          <p:nvPr/>
        </p:nvSpPr>
        <p:spPr>
          <a:xfrm>
            <a:off x="1006819" y="4240170"/>
            <a:ext cx="3141273" cy="1076767"/>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en-US" sz="1050">
              <a:solidFill>
                <a:srgbClr val="FFFFFF"/>
              </a:solidFill>
              <a:latin typeface="Arial"/>
            </a:endParaRPr>
          </a:p>
        </p:txBody>
      </p:sp>
      <p:sp>
        <p:nvSpPr>
          <p:cNvPr id="7" name="TextBox 6">
            <a:extLst>
              <a:ext uri="{FF2B5EF4-FFF2-40B4-BE49-F238E27FC236}">
                <a16:creationId xmlns:a16="http://schemas.microsoft.com/office/drawing/2014/main" id="{42FF2792-F45F-85A6-E181-B121C4B00A21}"/>
              </a:ext>
            </a:extLst>
          </p:cNvPr>
          <p:cNvSpPr txBox="1"/>
          <p:nvPr/>
        </p:nvSpPr>
        <p:spPr>
          <a:xfrm>
            <a:off x="4148091" y="4328430"/>
            <a:ext cx="2709909" cy="900246"/>
          </a:xfrm>
          <a:prstGeom prst="rect">
            <a:avLst/>
          </a:prstGeom>
          <a:noFill/>
        </p:spPr>
        <p:txBody>
          <a:bodyPr wrap="square">
            <a:spAutoFit/>
          </a:bodyPr>
          <a:lstStyle/>
          <a:p>
            <a:pPr defTabSz="685784">
              <a:defRPr/>
            </a:pPr>
            <a:r>
              <a:rPr lang="en-US" altLang="en-US" sz="1050" b="1" i="1" dirty="0">
                <a:highlight>
                  <a:srgbClr val="FFFF00"/>
                </a:highlight>
              </a:rPr>
              <a:t>Central</a:t>
            </a:r>
            <a:r>
              <a:rPr lang="en-US" altLang="en-US" sz="1050" b="1" dirty="0">
                <a:highlight>
                  <a:srgbClr val="FFFF00"/>
                </a:highlight>
              </a:rPr>
              <a:t> etiology:  No unilateral saccade with head movement to each side.</a:t>
            </a:r>
          </a:p>
          <a:p>
            <a:pPr defTabSz="685784">
              <a:defRPr/>
            </a:pPr>
            <a:r>
              <a:rPr lang="en-US" altLang="en-US" sz="1050" b="1" dirty="0">
                <a:highlight>
                  <a:srgbClr val="FFFF00"/>
                </a:highlight>
              </a:rPr>
              <a:t>Eyes remain straight forward bilaterally.</a:t>
            </a:r>
          </a:p>
          <a:p>
            <a:pPr defTabSz="685784">
              <a:defRPr/>
            </a:pPr>
            <a:r>
              <a:rPr lang="en-US" altLang="en-US" sz="1050" b="1" dirty="0">
                <a:highlight>
                  <a:srgbClr val="FFFF00"/>
                </a:highlight>
              </a:rPr>
              <a:t>Neither vestibular system side is sick.</a:t>
            </a:r>
          </a:p>
        </p:txBody>
      </p:sp>
      <p:sp>
        <p:nvSpPr>
          <p:cNvPr id="9" name="TextBox 8">
            <a:extLst>
              <a:ext uri="{FF2B5EF4-FFF2-40B4-BE49-F238E27FC236}">
                <a16:creationId xmlns:a16="http://schemas.microsoft.com/office/drawing/2014/main" id="{11C09B51-F30B-7650-D2E6-E5D1E745D61C}"/>
              </a:ext>
            </a:extLst>
          </p:cNvPr>
          <p:cNvSpPr txBox="1"/>
          <p:nvPr/>
        </p:nvSpPr>
        <p:spPr>
          <a:xfrm>
            <a:off x="1675869" y="6451792"/>
            <a:ext cx="3429000" cy="219291"/>
          </a:xfrm>
          <a:prstGeom prst="rect">
            <a:avLst/>
          </a:prstGeom>
          <a:noFill/>
        </p:spPr>
        <p:txBody>
          <a:bodyPr wrap="square">
            <a:spAutoFit/>
          </a:bodyPr>
          <a:lstStyle/>
          <a:p>
            <a:pPr defTabSz="685784">
              <a:defRPr/>
            </a:pPr>
            <a:r>
              <a:rPr lang="en-US" sz="825" dirty="0">
                <a:hlinkClick r:id="rId3"/>
              </a:rPr>
              <a:t>Take a HINT on Central Vertigo in the Emergency Department EMRA</a:t>
            </a:r>
            <a:endParaRPr lang="en-US" sz="825" dirty="0"/>
          </a:p>
        </p:txBody>
      </p:sp>
    </p:spTree>
    <p:extLst>
      <p:ext uri="{BB962C8B-B14F-4D97-AF65-F5344CB8AC3E}">
        <p14:creationId xmlns:p14="http://schemas.microsoft.com/office/powerpoint/2010/main" val="14556014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BECE46F-447A-49B8-9C84-F5CA2C9831FB}"/>
              </a:ext>
            </a:extLst>
          </p:cNvPr>
          <p:cNvSpPr>
            <a:spLocks noGrp="1"/>
          </p:cNvSpPr>
          <p:nvPr>
            <p:ph type="title"/>
          </p:nvPr>
        </p:nvSpPr>
        <p:spPr>
          <a:xfrm>
            <a:off x="342900" y="2206229"/>
            <a:ext cx="6172200" cy="857250"/>
          </a:xfrm>
        </p:spPr>
        <p:txBody>
          <a:bodyPr/>
          <a:lstStyle/>
          <a:p>
            <a:endParaRPr lang="en-US"/>
          </a:p>
        </p:txBody>
      </p:sp>
      <p:pic>
        <p:nvPicPr>
          <p:cNvPr id="6" name="Content Placeholder 5">
            <a:extLst>
              <a:ext uri="{FF2B5EF4-FFF2-40B4-BE49-F238E27FC236}">
                <a16:creationId xmlns:a16="http://schemas.microsoft.com/office/drawing/2014/main" id="{00CA917A-14DD-4806-B2EF-07138C98B61F}"/>
              </a:ext>
            </a:extLst>
          </p:cNvPr>
          <p:cNvPicPr>
            <a:picLocks noGrp="1" noChangeAspect="1"/>
          </p:cNvPicPr>
          <p:nvPr>
            <p:ph idx="1"/>
          </p:nvPr>
        </p:nvPicPr>
        <p:blipFill>
          <a:blip r:embed="rId3"/>
          <a:stretch>
            <a:fillRect/>
          </a:stretch>
        </p:blipFill>
        <p:spPr>
          <a:xfrm>
            <a:off x="-1479472" y="1166227"/>
            <a:ext cx="9816944" cy="5718866"/>
          </a:xfrm>
          <a:prstGeom prst="rect">
            <a:avLst/>
          </a:prstGeom>
          <a:noFill/>
        </p:spPr>
      </p:pic>
    </p:spTree>
    <p:extLst>
      <p:ext uri="{BB962C8B-B14F-4D97-AF65-F5344CB8AC3E}">
        <p14:creationId xmlns:p14="http://schemas.microsoft.com/office/powerpoint/2010/main" val="38480283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9FF34-A5A5-47D6-B557-77577A165F5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56DE960-B3A6-4C58-ABB7-37BD6534A925}"/>
              </a:ext>
            </a:extLst>
          </p:cNvPr>
          <p:cNvPicPr>
            <a:picLocks noGrp="1" noChangeAspect="1"/>
          </p:cNvPicPr>
          <p:nvPr>
            <p:ph idx="1"/>
          </p:nvPr>
        </p:nvPicPr>
        <p:blipFill>
          <a:blip r:embed="rId2"/>
          <a:stretch>
            <a:fillRect/>
          </a:stretch>
        </p:blipFill>
        <p:spPr>
          <a:xfrm>
            <a:off x="-3771900" y="1972788"/>
            <a:ext cx="14630399" cy="8229600"/>
          </a:xfrm>
          <a:prstGeom prst="rect">
            <a:avLst/>
          </a:prstGeom>
        </p:spPr>
      </p:pic>
      <p:sp>
        <p:nvSpPr>
          <p:cNvPr id="3" name="Rectangle: Rounded Corners 2">
            <a:extLst>
              <a:ext uri="{FF2B5EF4-FFF2-40B4-BE49-F238E27FC236}">
                <a16:creationId xmlns:a16="http://schemas.microsoft.com/office/drawing/2014/main" id="{AF7D57C6-48BF-C959-1B19-FA582742F6F3}"/>
              </a:ext>
            </a:extLst>
          </p:cNvPr>
          <p:cNvSpPr/>
          <p:nvPr/>
        </p:nvSpPr>
        <p:spPr>
          <a:xfrm>
            <a:off x="2848356" y="4016503"/>
            <a:ext cx="3124962" cy="1995648"/>
          </a:xfrm>
          <a:prstGeom prst="roundRect">
            <a:avLst/>
          </a:prstGeom>
          <a:noFill/>
          <a:ln w="889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en-US" sz="1050">
              <a:solidFill>
                <a:srgbClr val="FFFFFF"/>
              </a:solidFill>
              <a:latin typeface="Arial"/>
            </a:endParaRPr>
          </a:p>
        </p:txBody>
      </p:sp>
      <p:sp>
        <p:nvSpPr>
          <p:cNvPr id="6" name="TextBox 5">
            <a:extLst>
              <a:ext uri="{FF2B5EF4-FFF2-40B4-BE49-F238E27FC236}">
                <a16:creationId xmlns:a16="http://schemas.microsoft.com/office/drawing/2014/main" id="{5197F795-6578-D865-4F4F-888EA868C597}"/>
              </a:ext>
            </a:extLst>
          </p:cNvPr>
          <p:cNvSpPr txBox="1"/>
          <p:nvPr/>
        </p:nvSpPr>
        <p:spPr>
          <a:xfrm>
            <a:off x="2731485" y="3462505"/>
            <a:ext cx="3358706" cy="577081"/>
          </a:xfrm>
          <a:prstGeom prst="rect">
            <a:avLst/>
          </a:prstGeom>
          <a:noFill/>
        </p:spPr>
        <p:txBody>
          <a:bodyPr wrap="square">
            <a:spAutoFit/>
          </a:bodyPr>
          <a:lstStyle/>
          <a:p>
            <a:pPr defTabSz="685766">
              <a:defRPr/>
            </a:pPr>
            <a:r>
              <a:rPr lang="en-US" altLang="en-US" sz="1050" b="1" i="1" dirty="0">
                <a:highlight>
                  <a:srgbClr val="00FF00"/>
                </a:highlight>
              </a:rPr>
              <a:t>Peripheral</a:t>
            </a:r>
            <a:r>
              <a:rPr lang="en-US" altLang="en-US" sz="1050" b="1" dirty="0">
                <a:highlight>
                  <a:srgbClr val="00FF00"/>
                </a:highlight>
              </a:rPr>
              <a:t> etiology:  Unilateral saccade is good.</a:t>
            </a:r>
          </a:p>
          <a:p>
            <a:pPr defTabSz="685766">
              <a:defRPr/>
            </a:pPr>
            <a:r>
              <a:rPr lang="en-US" altLang="en-US" sz="1050" b="1" dirty="0">
                <a:highlight>
                  <a:srgbClr val="00FF00"/>
                </a:highlight>
              </a:rPr>
              <a:t>A saccade on one side is good because it means one vestibular system side is sick. (Peripheral.)</a:t>
            </a:r>
          </a:p>
        </p:txBody>
      </p:sp>
      <p:sp>
        <p:nvSpPr>
          <p:cNvPr id="8" name="TextBox 7">
            <a:extLst>
              <a:ext uri="{FF2B5EF4-FFF2-40B4-BE49-F238E27FC236}">
                <a16:creationId xmlns:a16="http://schemas.microsoft.com/office/drawing/2014/main" id="{FC23B204-2D28-AD65-73F0-71BFA86B187D}"/>
              </a:ext>
            </a:extLst>
          </p:cNvPr>
          <p:cNvSpPr txBox="1"/>
          <p:nvPr/>
        </p:nvSpPr>
        <p:spPr>
          <a:xfrm>
            <a:off x="2923510" y="6589753"/>
            <a:ext cx="3358706" cy="577081"/>
          </a:xfrm>
          <a:prstGeom prst="rect">
            <a:avLst/>
          </a:prstGeom>
          <a:noFill/>
        </p:spPr>
        <p:txBody>
          <a:bodyPr wrap="square">
            <a:spAutoFit/>
          </a:bodyPr>
          <a:lstStyle/>
          <a:p>
            <a:pPr defTabSz="685784">
              <a:defRPr/>
            </a:pPr>
            <a:r>
              <a:rPr lang="en-US" altLang="en-US" sz="1050" b="1" i="1" dirty="0">
                <a:highlight>
                  <a:srgbClr val="FFFF00"/>
                </a:highlight>
              </a:rPr>
              <a:t>Central</a:t>
            </a:r>
            <a:r>
              <a:rPr lang="en-US" altLang="en-US" sz="1050" b="1" dirty="0">
                <a:highlight>
                  <a:srgbClr val="FFFF00"/>
                </a:highlight>
              </a:rPr>
              <a:t> etiology:  No unilateral saccade</a:t>
            </a:r>
          </a:p>
          <a:p>
            <a:pPr defTabSz="685784">
              <a:defRPr/>
            </a:pPr>
            <a:r>
              <a:rPr lang="en-US" altLang="en-US" sz="1050" b="1" dirty="0">
                <a:highlight>
                  <a:srgbClr val="FFFF00"/>
                </a:highlight>
              </a:rPr>
              <a:t>because neither vestibular system side is sick.</a:t>
            </a:r>
          </a:p>
          <a:p>
            <a:pPr defTabSz="685784">
              <a:defRPr/>
            </a:pPr>
            <a:r>
              <a:rPr lang="en-US" altLang="en-US" sz="1050" b="1" dirty="0">
                <a:highlight>
                  <a:srgbClr val="FFFF00"/>
                </a:highlight>
              </a:rPr>
              <a:t>No saccade bilaterally, think central etiology.</a:t>
            </a:r>
          </a:p>
        </p:txBody>
      </p:sp>
    </p:spTree>
    <p:extLst>
      <p:ext uri="{BB962C8B-B14F-4D97-AF65-F5344CB8AC3E}">
        <p14:creationId xmlns:p14="http://schemas.microsoft.com/office/powerpoint/2010/main" val="17057004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79521" y="500672"/>
            <a:ext cx="6172200" cy="857250"/>
          </a:xfrm>
        </p:spPr>
        <p:txBody>
          <a:bodyPr/>
          <a:lstStyle/>
          <a:p>
            <a:pPr eaLnBrk="1" hangingPunct="1"/>
            <a:r>
              <a:rPr lang="en-US" altLang="en-US" b="1" dirty="0"/>
              <a:t>Head Impulse Test Language </a:t>
            </a:r>
          </a:p>
        </p:txBody>
      </p:sp>
      <p:sp>
        <p:nvSpPr>
          <p:cNvPr id="27651" name="Rectangle 3"/>
          <p:cNvSpPr>
            <a:spLocks noGrp="1" noChangeArrowheads="1"/>
          </p:cNvSpPr>
          <p:nvPr>
            <p:ph idx="1"/>
          </p:nvPr>
        </p:nvSpPr>
        <p:spPr>
          <a:xfrm>
            <a:off x="142252" y="1844593"/>
            <a:ext cx="6784760" cy="3680222"/>
          </a:xfrm>
        </p:spPr>
        <p:txBody>
          <a:bodyPr/>
          <a:lstStyle/>
          <a:p>
            <a:r>
              <a:rPr lang="en-US" altLang="en-US" sz="2100" b="1" i="1" dirty="0"/>
              <a:t>Only performed in patients with AVS, nystagmus</a:t>
            </a:r>
          </a:p>
          <a:p>
            <a:r>
              <a:rPr lang="en-US" altLang="en-US" sz="2100" b="1" i="1" dirty="0"/>
              <a:t>(Normal pts: no correcting fast saccade)</a:t>
            </a:r>
          </a:p>
          <a:p>
            <a:r>
              <a:rPr lang="en-US" altLang="en-US" sz="2800" b="1" dirty="0"/>
              <a:t>Central Dx pts: no correcting fast saccade </a:t>
            </a:r>
          </a:p>
          <a:p>
            <a:r>
              <a:rPr lang="en-US" altLang="en-US" sz="2800" b="1" i="1" dirty="0"/>
              <a:t>Unilateral c</a:t>
            </a:r>
            <a:r>
              <a:rPr lang="en-US" altLang="en-US" sz="2800" b="1" dirty="0"/>
              <a:t>orrective saccade to center with turn suggests </a:t>
            </a:r>
            <a:r>
              <a:rPr lang="en-US" altLang="en-US" sz="2800" b="1" i="1" dirty="0"/>
              <a:t>vestibular</a:t>
            </a:r>
            <a:r>
              <a:rPr lang="en-US" altLang="en-US" sz="2800" b="1" dirty="0"/>
              <a:t> etiology (one diseased side)</a:t>
            </a:r>
          </a:p>
          <a:p>
            <a:r>
              <a:rPr lang="en-US" altLang="en-US" sz="2800" b="1" i="1" dirty="0">
                <a:highlight>
                  <a:srgbClr val="00FF00"/>
                </a:highlight>
              </a:rPr>
              <a:t>Unilateral eye saccade is correct, (good) when vestibular dx is the likely etiology of dizziness</a:t>
            </a:r>
          </a:p>
          <a:p>
            <a:r>
              <a:rPr lang="en-US" altLang="en-US" sz="2800" b="1" dirty="0">
                <a:highlight>
                  <a:srgbClr val="FFFF00"/>
                </a:highlight>
              </a:rPr>
              <a:t>No saccade in neither direction is worrisome, not correct, in dizzy AVS patients, no vestibular system is sick. Must consider a central etiology.</a:t>
            </a:r>
          </a:p>
        </p:txBody>
      </p:sp>
      <p:cxnSp>
        <p:nvCxnSpPr>
          <p:cNvPr id="6" name="Straight Connector 5"/>
          <p:cNvCxnSpPr/>
          <p:nvPr/>
        </p:nvCxnSpPr>
        <p:spPr>
          <a:xfrm>
            <a:off x="677132" y="1662023"/>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2625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ctrTitle"/>
          </p:nvPr>
        </p:nvSpPr>
        <p:spPr>
          <a:xfrm>
            <a:off x="960659" y="1706536"/>
            <a:ext cx="5224232" cy="395450"/>
          </a:xfrm>
          <a:prstGeom prst="rect">
            <a:avLst/>
          </a:prstGeom>
          <a:noFill/>
          <a:ln>
            <a:noFill/>
          </a:ln>
        </p:spPr>
        <p:txBody>
          <a:bodyPr spcFirstLastPara="1" wrap="square" lIns="68569" tIns="34275" rIns="68569" bIns="34275" anchor="ctr" anchorCtr="0">
            <a:noAutofit/>
          </a:bodyPr>
          <a:lstStyle/>
          <a:p>
            <a:r>
              <a:rPr lang="en-US" sz="3000" b="1" i="1" dirty="0">
                <a:highlight>
                  <a:srgbClr val="FFFF00"/>
                </a:highlight>
                <a:latin typeface="Arial"/>
                <a:ea typeface="Arial"/>
                <a:cs typeface="Arial"/>
                <a:sym typeface="Arial"/>
              </a:rPr>
              <a:t>Head Impulse Test</a:t>
            </a:r>
            <a:endParaRPr sz="3000" b="1" i="1" dirty="0">
              <a:highlight>
                <a:srgbClr val="FFFF00"/>
              </a:highlight>
              <a:latin typeface="Arial"/>
              <a:ea typeface="Arial"/>
              <a:cs typeface="Arial"/>
              <a:sym typeface="Arial"/>
            </a:endParaRPr>
          </a:p>
        </p:txBody>
      </p:sp>
      <p:sp>
        <p:nvSpPr>
          <p:cNvPr id="93" name="Google Shape;93;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defTabSz="685784">
              <a:buSzPts val="1400"/>
              <a:defRPr/>
            </a:pPr>
            <a:endParaRPr sz="1050"/>
          </a:p>
        </p:txBody>
      </p:sp>
      <p:sp>
        <p:nvSpPr>
          <p:cNvPr id="94" name="Google Shape;94;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defTabSz="685784">
              <a:buSzPts val="1400"/>
              <a:defRPr/>
            </a:pPr>
            <a:endParaRPr sz="1050"/>
          </a:p>
        </p:txBody>
      </p:sp>
      <p:sp>
        <p:nvSpPr>
          <p:cNvPr id="95" name="Google Shape;95;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defTabSz="685784">
              <a:buSzPts val="1400"/>
              <a:defRPr/>
            </a:pPr>
            <a:endParaRPr sz="1050"/>
          </a:p>
        </p:txBody>
      </p:sp>
      <p:sp>
        <p:nvSpPr>
          <p:cNvPr id="96" name="Google Shape;96;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defTabSz="685784">
              <a:buSzPts val="1800"/>
              <a:defRPr/>
            </a:pPr>
            <a:endParaRPr sz="1350"/>
          </a:p>
        </p:txBody>
      </p:sp>
      <p:sp>
        <p:nvSpPr>
          <p:cNvPr id="97" name="Google Shape;97;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defTabSz="685784">
              <a:buSzPts val="1800"/>
              <a:defRPr/>
            </a:pPr>
            <a:endParaRPr sz="1350"/>
          </a:p>
        </p:txBody>
      </p:sp>
      <p:pic>
        <p:nvPicPr>
          <p:cNvPr id="99" name="Google Shape;99;p13"/>
          <p:cNvPicPr preferRelativeResize="0"/>
          <p:nvPr/>
        </p:nvPicPr>
        <p:blipFill rotWithShape="1">
          <a:blip r:embed="rId3">
            <a:alphaModFix/>
          </a:blip>
          <a:srcRect/>
          <a:stretch/>
        </p:blipFill>
        <p:spPr>
          <a:xfrm>
            <a:off x="1427260" y="460362"/>
            <a:ext cx="4162646" cy="1028700"/>
          </a:xfrm>
          <a:prstGeom prst="rect">
            <a:avLst/>
          </a:prstGeom>
          <a:noFill/>
          <a:ln>
            <a:noFill/>
          </a:ln>
        </p:spPr>
      </p:pic>
      <p:sp>
        <p:nvSpPr>
          <p:cNvPr id="2" name="TextBox 1">
            <a:extLst>
              <a:ext uri="{FF2B5EF4-FFF2-40B4-BE49-F238E27FC236}">
                <a16:creationId xmlns:a16="http://schemas.microsoft.com/office/drawing/2014/main" id="{8B5534F9-FA8F-082C-BBE6-0BCB0EA4729B}"/>
              </a:ext>
            </a:extLst>
          </p:cNvPr>
          <p:cNvSpPr txBox="1"/>
          <p:nvPr/>
        </p:nvSpPr>
        <p:spPr>
          <a:xfrm>
            <a:off x="228717" y="2162326"/>
            <a:ext cx="6629283" cy="3785652"/>
          </a:xfrm>
          <a:prstGeom prst="rect">
            <a:avLst/>
          </a:prstGeom>
          <a:noFill/>
        </p:spPr>
        <p:txBody>
          <a:bodyPr wrap="square">
            <a:spAutoFit/>
          </a:bodyPr>
          <a:lstStyle/>
          <a:p>
            <a:pPr defTabSz="685784">
              <a:defRPr/>
            </a:pPr>
            <a:r>
              <a:rPr lang="en-US" sz="2400" b="1" dirty="0">
                <a:highlight>
                  <a:srgbClr val="FFFF00"/>
                </a:highlight>
              </a:rPr>
              <a:t>Central: </a:t>
            </a:r>
          </a:p>
          <a:p>
            <a:pPr marL="342892" indent="-342892" defTabSz="685784">
              <a:buFont typeface="Arial" panose="020B0604020202020204" pitchFamily="34" charset="0"/>
              <a:buChar char="•"/>
              <a:defRPr/>
            </a:pPr>
            <a:r>
              <a:rPr lang="en-US" sz="2400" b="1" dirty="0">
                <a:highlight>
                  <a:srgbClr val="FFFF00"/>
                </a:highlight>
              </a:rPr>
              <a:t>No saccade means normal vestibular function. Eyes stay midline bilaterally.</a:t>
            </a:r>
          </a:p>
          <a:p>
            <a:pPr marL="342892" indent="-342892" defTabSz="685784">
              <a:buFont typeface="Arial" panose="020B0604020202020204" pitchFamily="34" charset="0"/>
              <a:buChar char="•"/>
              <a:defRPr/>
            </a:pPr>
            <a:r>
              <a:rPr lang="en-US" sz="2400" b="1" dirty="0">
                <a:highlight>
                  <a:srgbClr val="FFFF00"/>
                </a:highlight>
              </a:rPr>
              <a:t>If there is no saccade bilaterally, then both vestibular systems work. (Not sick.)</a:t>
            </a:r>
          </a:p>
          <a:p>
            <a:pPr marL="342892" indent="-342892" defTabSz="685784">
              <a:buFont typeface="Arial" panose="020B0604020202020204" pitchFamily="34" charset="0"/>
              <a:buChar char="•"/>
              <a:defRPr/>
            </a:pPr>
            <a:r>
              <a:rPr lang="en-US" sz="2400" b="1" dirty="0">
                <a:highlight>
                  <a:srgbClr val="FFFF00"/>
                </a:highlight>
              </a:rPr>
              <a:t>The vertigo could be a central etiology!</a:t>
            </a:r>
          </a:p>
          <a:p>
            <a:pPr defTabSz="685784">
              <a:defRPr/>
            </a:pPr>
            <a:r>
              <a:rPr lang="en-US" sz="2400" b="1" dirty="0">
                <a:highlight>
                  <a:srgbClr val="00FF00"/>
                </a:highlight>
              </a:rPr>
              <a:t>Peripheral:</a:t>
            </a:r>
          </a:p>
          <a:p>
            <a:pPr marL="342892" indent="-342892" defTabSz="685784">
              <a:buFont typeface="Arial" panose="020B0604020202020204" pitchFamily="34" charset="0"/>
              <a:buChar char="•"/>
              <a:defRPr/>
            </a:pPr>
            <a:r>
              <a:rPr lang="en-US" sz="2400" b="1" dirty="0">
                <a:highlight>
                  <a:srgbClr val="00FF00"/>
                </a:highlight>
              </a:rPr>
              <a:t>One side has a saccade because one peripheral vestibular system is ill.</a:t>
            </a:r>
          </a:p>
          <a:p>
            <a:pPr marL="342892" indent="-342892" defTabSz="685784">
              <a:buFont typeface="Arial" panose="020B0604020202020204" pitchFamily="34" charset="0"/>
              <a:buChar char="•"/>
              <a:defRPr/>
            </a:pPr>
            <a:endParaRPr lang="en-US" sz="2400" b="1" dirty="0"/>
          </a:p>
        </p:txBody>
      </p:sp>
    </p:spTree>
    <p:extLst>
      <p:ext uri="{BB962C8B-B14F-4D97-AF65-F5344CB8AC3E}">
        <p14:creationId xmlns:p14="http://schemas.microsoft.com/office/powerpoint/2010/main" val="19485324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ctrTitle"/>
          </p:nvPr>
        </p:nvSpPr>
        <p:spPr>
          <a:xfrm>
            <a:off x="816884" y="3560088"/>
            <a:ext cx="5224232" cy="395450"/>
          </a:xfrm>
          <a:prstGeom prst="rect">
            <a:avLst/>
          </a:prstGeom>
          <a:noFill/>
          <a:ln>
            <a:noFill/>
          </a:ln>
        </p:spPr>
        <p:txBody>
          <a:bodyPr spcFirstLastPara="1" wrap="square" lIns="68569" tIns="34275" rIns="68569" bIns="34275" anchor="ctr" anchorCtr="0">
            <a:noAutofit/>
          </a:bodyPr>
          <a:lstStyle/>
          <a:p>
            <a:br>
              <a:rPr lang="en-US" sz="3000" b="1" dirty="0">
                <a:latin typeface="Arial"/>
                <a:ea typeface="Arial"/>
                <a:cs typeface="Arial"/>
                <a:sym typeface="Arial"/>
              </a:rPr>
            </a:br>
            <a:r>
              <a:rPr lang="en-US" sz="3000" b="1" dirty="0">
                <a:latin typeface="Arial"/>
                <a:ea typeface="Arial"/>
                <a:cs typeface="Arial"/>
                <a:sym typeface="Arial"/>
              </a:rPr>
              <a:t>Vertigo Patient</a:t>
            </a:r>
            <a:br>
              <a:rPr lang="en-US" sz="3000" b="1" dirty="0">
                <a:latin typeface="Arial"/>
                <a:ea typeface="Arial"/>
                <a:cs typeface="Arial"/>
                <a:sym typeface="Arial"/>
              </a:rPr>
            </a:br>
            <a:r>
              <a:rPr lang="en-US" sz="3000" b="1" dirty="0">
                <a:latin typeface="Arial"/>
                <a:ea typeface="Arial"/>
                <a:cs typeface="Arial"/>
                <a:sym typeface="Arial"/>
              </a:rPr>
              <a:t>Bedside Physical Exam: </a:t>
            </a:r>
            <a:r>
              <a:rPr lang="en-US" sz="3000" b="1" i="1" dirty="0">
                <a:latin typeface="Arial"/>
                <a:ea typeface="Arial"/>
                <a:cs typeface="Arial"/>
                <a:sym typeface="Arial"/>
              </a:rPr>
              <a:t>Peripheral vs Central </a:t>
            </a:r>
            <a:br>
              <a:rPr lang="en-US" sz="3000" b="1" i="1" dirty="0">
                <a:latin typeface="Arial"/>
                <a:ea typeface="Arial"/>
                <a:cs typeface="Arial"/>
                <a:sym typeface="Arial"/>
              </a:rPr>
            </a:br>
            <a:r>
              <a:rPr lang="en-US" sz="3000" b="1" i="1" dirty="0">
                <a:highlight>
                  <a:srgbClr val="FFFF00"/>
                </a:highlight>
                <a:latin typeface="Arial"/>
                <a:ea typeface="Arial"/>
                <a:cs typeface="Arial"/>
                <a:sym typeface="Arial"/>
              </a:rPr>
              <a:t>Test of Skew</a:t>
            </a:r>
            <a:endParaRPr sz="3000" b="1" i="1" dirty="0">
              <a:highlight>
                <a:srgbClr val="FFFF00"/>
              </a:highlight>
              <a:latin typeface="Arial"/>
              <a:ea typeface="Arial"/>
              <a:cs typeface="Arial"/>
              <a:sym typeface="Arial"/>
            </a:endParaRPr>
          </a:p>
        </p:txBody>
      </p:sp>
      <p:sp>
        <p:nvSpPr>
          <p:cNvPr id="93" name="Google Shape;93;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4" name="Google Shape;94;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5" name="Google Shape;95;p13" descr="University of Florida: The Gator Nation Logo"/>
          <p:cNvSpPr/>
          <p:nvPr/>
        </p:nvSpPr>
        <p:spPr>
          <a:xfrm>
            <a:off x="2225280" y="4239818"/>
            <a:ext cx="2407444" cy="664369"/>
          </a:xfrm>
          <a:prstGeom prst="rect">
            <a:avLst/>
          </a:prstGeom>
          <a:noFill/>
          <a:ln>
            <a:noFill/>
          </a:ln>
        </p:spPr>
        <p:txBody>
          <a:bodyPr spcFirstLastPara="1" wrap="square" lIns="68569" tIns="34275" rIns="68569" bIns="34275" anchor="t" anchorCtr="0">
            <a:noAutofit/>
          </a:bodyPr>
          <a:lstStyle/>
          <a:p>
            <a:pPr>
              <a:buClr>
                <a:schemeClr val="dk1"/>
              </a:buClr>
              <a:buSzPts val="1400"/>
            </a:pPr>
            <a:endParaRPr sz="1050">
              <a:solidFill>
                <a:schemeClr val="dk1"/>
              </a:solidFill>
            </a:endParaRPr>
          </a:p>
        </p:txBody>
      </p:sp>
      <p:sp>
        <p:nvSpPr>
          <p:cNvPr id="96" name="Google Shape;96;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sp>
        <p:nvSpPr>
          <p:cNvPr id="97" name="Google Shape;97;p13"/>
          <p:cNvSpPr/>
          <p:nvPr/>
        </p:nvSpPr>
        <p:spPr>
          <a:xfrm>
            <a:off x="0" y="4572000"/>
            <a:ext cx="6858000" cy="0"/>
          </a:xfrm>
          <a:prstGeom prst="rect">
            <a:avLst/>
          </a:prstGeom>
          <a:noFill/>
          <a:ln>
            <a:noFill/>
          </a:ln>
        </p:spPr>
        <p:txBody>
          <a:bodyPr spcFirstLastPara="1" wrap="square" lIns="68569" tIns="34275" rIns="68569" bIns="34275" anchor="ctr" anchorCtr="0">
            <a:noAutofit/>
          </a:bodyPr>
          <a:lstStyle/>
          <a:p>
            <a:pPr>
              <a:buClr>
                <a:schemeClr val="dk1"/>
              </a:buClr>
              <a:buSzPts val="1800"/>
            </a:pPr>
            <a:endParaRPr sz="1350">
              <a:solidFill>
                <a:schemeClr val="dk1"/>
              </a:solidFill>
            </a:endParaRPr>
          </a:p>
        </p:txBody>
      </p:sp>
      <p:pic>
        <p:nvPicPr>
          <p:cNvPr id="99" name="Google Shape;99;p13"/>
          <p:cNvPicPr preferRelativeResize="0"/>
          <p:nvPr/>
        </p:nvPicPr>
        <p:blipFill rotWithShape="1">
          <a:blip r:embed="rId3">
            <a:alphaModFix/>
          </a:blip>
          <a:srcRect/>
          <a:stretch/>
        </p:blipFill>
        <p:spPr>
          <a:xfrm>
            <a:off x="1347677" y="1874898"/>
            <a:ext cx="4162646" cy="1028700"/>
          </a:xfrm>
          <a:prstGeom prst="rect">
            <a:avLst/>
          </a:prstGeom>
          <a:noFill/>
          <a:ln>
            <a:noFill/>
          </a:ln>
        </p:spPr>
      </p:pic>
    </p:spTree>
    <p:extLst>
      <p:ext uri="{BB962C8B-B14F-4D97-AF65-F5344CB8AC3E}">
        <p14:creationId xmlns:p14="http://schemas.microsoft.com/office/powerpoint/2010/main" val="13797096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42900" y="889519"/>
            <a:ext cx="6172200" cy="1524000"/>
          </a:xfrm>
        </p:spPr>
        <p:txBody>
          <a:bodyPr/>
          <a:lstStyle/>
          <a:p>
            <a:pPr eaLnBrk="1" hangingPunct="1"/>
            <a:r>
              <a:rPr lang="en-US" altLang="en-US" b="1" dirty="0"/>
              <a:t>Test of Skew</a:t>
            </a:r>
          </a:p>
        </p:txBody>
      </p:sp>
      <p:sp>
        <p:nvSpPr>
          <p:cNvPr id="27651" name="Rectangle 3"/>
          <p:cNvSpPr>
            <a:spLocks noGrp="1" noChangeArrowheads="1"/>
          </p:cNvSpPr>
          <p:nvPr>
            <p:ph idx="1"/>
          </p:nvPr>
        </p:nvSpPr>
        <p:spPr>
          <a:xfrm>
            <a:off x="-99204" y="2164431"/>
            <a:ext cx="7056408" cy="3680222"/>
          </a:xfrm>
        </p:spPr>
        <p:txBody>
          <a:bodyPr/>
          <a:lstStyle/>
          <a:p>
            <a:r>
              <a:rPr lang="en-US" altLang="en-US" sz="2800" b="1" dirty="0"/>
              <a:t>Cover, uncover one eye at a time alternately</a:t>
            </a:r>
          </a:p>
          <a:p>
            <a:r>
              <a:rPr lang="en-US" altLang="en-US" sz="2800" b="1" i="1" dirty="0">
                <a:highlight>
                  <a:srgbClr val="00FF00"/>
                </a:highlight>
              </a:rPr>
              <a:t>Peripheral</a:t>
            </a:r>
            <a:r>
              <a:rPr lang="en-US" altLang="en-US" sz="2800" b="1" dirty="0">
                <a:highlight>
                  <a:srgbClr val="00FF00"/>
                </a:highlight>
              </a:rPr>
              <a:t> etiology:  No vertical skew deviation</a:t>
            </a:r>
          </a:p>
          <a:p>
            <a:r>
              <a:rPr lang="en-US" altLang="en-US" sz="2800" b="1" dirty="0">
                <a:highlight>
                  <a:srgbClr val="00FF00"/>
                </a:highlight>
              </a:rPr>
              <a:t>No vertical correction as eye is uncovered</a:t>
            </a:r>
          </a:p>
          <a:p>
            <a:r>
              <a:rPr lang="en-US" altLang="en-US" sz="2800" b="1" i="1" dirty="0">
                <a:highlight>
                  <a:srgbClr val="FFFF00"/>
                </a:highlight>
              </a:rPr>
              <a:t>Central</a:t>
            </a:r>
            <a:r>
              <a:rPr lang="en-US" altLang="en-US" sz="2800" b="1" dirty="0">
                <a:highlight>
                  <a:srgbClr val="FFFF00"/>
                </a:highlight>
              </a:rPr>
              <a:t> etiology: Positive skew deviation</a:t>
            </a:r>
          </a:p>
          <a:p>
            <a:r>
              <a:rPr lang="en-US" altLang="en-US" sz="2800" b="1" dirty="0">
                <a:highlight>
                  <a:srgbClr val="FFFF00"/>
                </a:highlight>
              </a:rPr>
              <a:t>Vertical correction as eye is uncovered to get both pupils to be aligned on vertical axis</a:t>
            </a:r>
          </a:p>
          <a:p>
            <a:endParaRPr lang="en-US" altLang="en-US" sz="2800" b="1" dirty="0">
              <a:highlight>
                <a:srgbClr val="FFFF00"/>
              </a:highlight>
            </a:endParaRPr>
          </a:p>
          <a:p>
            <a:r>
              <a:rPr lang="en-US" altLang="en-US" sz="2800" b="1" dirty="0"/>
              <a:t>Similar to vertical nystagmus</a:t>
            </a:r>
          </a:p>
          <a:p>
            <a:r>
              <a:rPr lang="en-US" altLang="en-US" sz="2800" b="1" dirty="0"/>
              <a:t>Bad finding in AVS patients</a:t>
            </a:r>
          </a:p>
        </p:txBody>
      </p:sp>
      <p:cxnSp>
        <p:nvCxnSpPr>
          <p:cNvPr id="6" name="Straight Connector 5"/>
          <p:cNvCxnSpPr/>
          <p:nvPr/>
        </p:nvCxnSpPr>
        <p:spPr>
          <a:xfrm>
            <a:off x="571500" y="2137554"/>
            <a:ext cx="5715000" cy="0"/>
          </a:xfrm>
          <a:prstGeom prst="line">
            <a:avLst/>
          </a:prstGeom>
          <a:ln w="63500" cap="rnd">
            <a:solidFill>
              <a:srgbClr val="F70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79561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17020</TotalTime>
  <Words>6328</Words>
  <Application>Microsoft Office PowerPoint</Application>
  <PresentationFormat>On-screen Show (4:3)</PresentationFormat>
  <Paragraphs>786</Paragraphs>
  <Slides>148</Slides>
  <Notes>58</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148</vt:i4>
      </vt:variant>
    </vt:vector>
  </HeadingPairs>
  <TitlesOfParts>
    <vt:vector size="156" baseType="lpstr">
      <vt:lpstr>Arial</vt:lpstr>
      <vt:lpstr>Calibri</vt:lpstr>
      <vt:lpstr>inherit</vt:lpstr>
      <vt:lpstr>interfaceregular</vt:lpstr>
      <vt:lpstr>Open Sans</vt:lpstr>
      <vt:lpstr>Playfair Display</vt:lpstr>
      <vt:lpstr>Roboto</vt:lpstr>
      <vt:lpstr>Office Theme</vt:lpstr>
      <vt:lpstr>ED Patients with  Dizziness and Vertigo: Diagnosing a Serious Central Etiology </vt:lpstr>
      <vt:lpstr>PowerPoint Presentation</vt:lpstr>
      <vt:lpstr>No financial conflicts.  FERNE President and Board Chair.</vt:lpstr>
      <vt:lpstr>Professor Emeritus Department of Emergency Medicine   University of Illinois at Chicago Chicago, IL</vt:lpstr>
      <vt:lpstr>Medical Director Physician Assistant Studies Program  Dominican University River Forest, IL</vt:lpstr>
      <vt:lpstr>Medical Director New Rose Healthcare Management  Emergency Department Roseland Community Hospital Chicago, IL</vt:lpstr>
      <vt:lpstr>Thank you to:  The Emergencies in Medicine Group.  All of you.</vt:lpstr>
      <vt:lpstr>Educational Objectives</vt:lpstr>
      <vt:lpstr>Educational Objectives</vt:lpstr>
      <vt:lpstr>Educational Objectives</vt:lpstr>
      <vt:lpstr>Dizziness and Vertigo Dictionary Definitions</vt:lpstr>
      <vt:lpstr>Dizziness</vt:lpstr>
      <vt:lpstr>Vertigo</vt:lpstr>
      <vt:lpstr>Vertigo</vt:lpstr>
      <vt:lpstr>Dizziness and Vertigo Consensus Definitions</vt:lpstr>
      <vt:lpstr>Dizziness and Vertigo Definitions</vt:lpstr>
      <vt:lpstr>Presyncope/ Near Syncope/ Faintness</vt:lpstr>
      <vt:lpstr>Syncope</vt:lpstr>
      <vt:lpstr>Unsteadiness</vt:lpstr>
      <vt:lpstr>Directional Pulsion</vt:lpstr>
      <vt:lpstr>Directional Pulsion</vt:lpstr>
      <vt:lpstr>Vertigo</vt:lpstr>
      <vt:lpstr>Vertigo</vt:lpstr>
      <vt:lpstr>Dizziness</vt:lpstr>
      <vt:lpstr>Dizziness and Vertigo Clinical History Questions</vt:lpstr>
      <vt:lpstr>Dizzy/Vertigo Background Clinical Q</vt:lpstr>
      <vt:lpstr>Dizzy/Vertigo  Clinical Questions</vt:lpstr>
      <vt:lpstr>Dizzy/Vertigo  Clinical Questions</vt:lpstr>
      <vt:lpstr>Dizzy/Vertigo  Clinical Questions</vt:lpstr>
      <vt:lpstr>Clinical Questions Take Home Points</vt:lpstr>
      <vt:lpstr>Clinical Diagnoses Take Home Points</vt:lpstr>
      <vt:lpstr>Relevant Disease States That Can Cause Dizziness/Vertigo</vt:lpstr>
      <vt:lpstr>Dizziness/Vertigo Diagnoses</vt:lpstr>
      <vt:lpstr>Dizziness/Vertigo Diagnoses</vt:lpstr>
      <vt:lpstr>Diagnoses Related to Three Vertigo Types</vt:lpstr>
      <vt:lpstr>Vertigo Types and  Likely Diagnoses</vt:lpstr>
      <vt:lpstr>PowerPoint Presentation</vt:lpstr>
      <vt:lpstr>Vertigo Timing, Triggers, Diagnoses: 6 Benign and 4 Serious Causes </vt:lpstr>
      <vt:lpstr>Dizziness Etiologies,  Normal Functioning and Diagnoses</vt:lpstr>
      <vt:lpstr>Dizziness / Vertigo Pathologies</vt:lpstr>
      <vt:lpstr>Normal Vestibular  Anatomy / Mechanisms, At-risk Posterior Circulation Areas  </vt:lpstr>
      <vt:lpstr>PowerPoint Presentation</vt:lpstr>
      <vt:lpstr>Peripheral  Vestibular Organs</vt:lpstr>
      <vt:lpstr>PowerPoint Presentation</vt:lpstr>
      <vt:lpstr>Posterior Circulation Stroke</vt:lpstr>
      <vt:lpstr>Dizziness / Vertigo Case Studies</vt:lpstr>
      <vt:lpstr>Dizziness Case: Lightheaded 70 yo </vt:lpstr>
      <vt:lpstr>Dizziness Case:  Syncopal 58 yo</vt:lpstr>
      <vt:lpstr>Dizziness Case:  44 yo Dizzy Male</vt:lpstr>
      <vt:lpstr>If Motion Symptoms, Central and Peripheral Diagnoses Related to Three Vertigo Types</vt:lpstr>
      <vt:lpstr>PowerPoint Presentation</vt:lpstr>
      <vt:lpstr>Vertigo Types and  Likely Diagnoses</vt:lpstr>
      <vt:lpstr>Vertigo Timing, Triggers, Diagnoses: 6 Benign and 4 Serious Causes </vt:lpstr>
      <vt:lpstr>Clinical Questions Take Home Points</vt:lpstr>
      <vt:lpstr>Patient Clinical  Evaluation: The ATTEST System</vt:lpstr>
      <vt:lpstr>Dizziness H &amp; P: ATTEST</vt:lpstr>
      <vt:lpstr>ATTEST Clinical Pathway</vt:lpstr>
      <vt:lpstr>ATTEST Clinical Evidence</vt:lpstr>
      <vt:lpstr>ATTEST Part 1: General Medical Cause?</vt:lpstr>
      <vt:lpstr>PowerPoint Presentation</vt:lpstr>
      <vt:lpstr>PowerPoint Presentation</vt:lpstr>
      <vt:lpstr>General Medical Cause</vt:lpstr>
      <vt:lpstr>ATTEST Part 2: Acute  Vestibular Syndrome</vt:lpstr>
      <vt:lpstr>PowerPoint Presentation</vt:lpstr>
      <vt:lpstr>PowerPoint Presentation</vt:lpstr>
      <vt:lpstr>Acute Vestibular Syndrome</vt:lpstr>
      <vt:lpstr>ATTEST Part 3: Episodic Vertigo:  Spontaneous or Triggered</vt:lpstr>
      <vt:lpstr>Spontaneous, Episodic Vestibular Syndrome  (s-EVS)</vt:lpstr>
      <vt:lpstr>PowerPoint Presentation</vt:lpstr>
      <vt:lpstr>PowerPoint Presentation</vt:lpstr>
      <vt:lpstr>PowerPoint Presentation</vt:lpstr>
      <vt:lpstr>Spontaneous, Episodic Vestibular Syndrome</vt:lpstr>
      <vt:lpstr>ATTEST Part 3: Episodic Vertigo:  Spontaneous or Triggered</vt:lpstr>
      <vt:lpstr>Triggered, Episodic Vestibular Syndrome  (t-EVS)</vt:lpstr>
      <vt:lpstr>PowerPoint Presentation</vt:lpstr>
      <vt:lpstr>Triggered, Episodic Vestibular Syndrome</vt:lpstr>
      <vt:lpstr> Dizziness / Vertigo Bedside Physical Exam</vt:lpstr>
      <vt:lpstr>PowerPoint Presentation</vt:lpstr>
      <vt:lpstr>PowerPoint Presentation</vt:lpstr>
      <vt:lpstr>Vertigo Stroke/TIA Findings</vt:lpstr>
      <vt:lpstr>Vertigo Stroke/TIA Findings</vt:lpstr>
      <vt:lpstr>PowerPoint Presentation</vt:lpstr>
      <vt:lpstr>PowerPoint Presentation</vt:lpstr>
      <vt:lpstr>PowerPoint Presentation</vt:lpstr>
      <vt:lpstr> Vertigo Patient Bedside Physical Exam: Peripheral vs Central  Nystagmus (in AVS)</vt:lpstr>
      <vt:lpstr>Nystagmus in AVS: Three Caveats</vt:lpstr>
      <vt:lpstr>Nystagmus in AVS: Peripheral vs Central</vt:lpstr>
      <vt:lpstr>Central Etiology  Nystagmus in AVS</vt:lpstr>
      <vt:lpstr>Nystagmus in AVS Patients</vt:lpstr>
      <vt:lpstr> Vertigo Patient Bedside Physical Exam: Peripheral vs Central  Head Impulse Test</vt:lpstr>
      <vt:lpstr>Head Impulse Test </vt:lpstr>
      <vt:lpstr>Head Impulse Test </vt:lpstr>
      <vt:lpstr>Central  Head Impulse Test </vt:lpstr>
      <vt:lpstr>PowerPoint Presentation</vt:lpstr>
      <vt:lpstr>PowerPoint Presentation</vt:lpstr>
      <vt:lpstr>Head Impulse Test Language </vt:lpstr>
      <vt:lpstr>Head Impulse Test</vt:lpstr>
      <vt:lpstr> Vertigo Patient Bedside Physical Exam: Peripheral vs Central  Test of Skew</vt:lpstr>
      <vt:lpstr>Test of Skew</vt:lpstr>
      <vt:lpstr>Positive (Central)  Test of Skew</vt:lpstr>
      <vt:lpstr>Test of Skew</vt:lpstr>
      <vt:lpstr> Vertigo Patient Bedside Physical Exam: Peripheral vs Central  Neurological Exam</vt:lpstr>
      <vt:lpstr>Neurological Exam Findings</vt:lpstr>
      <vt:lpstr>Neurological Exam</vt:lpstr>
      <vt:lpstr> Vertigo Patient Bedside Physical Exam: Peripheral vs Central  Truncal Ataxia &amp; Gait</vt:lpstr>
      <vt:lpstr>Truncal Ataxia and  Ataxic Gait Test</vt:lpstr>
      <vt:lpstr>Truncal Ataxia &amp; Gait</vt:lpstr>
      <vt:lpstr> Vertigo Patient Bedside Physical Exam: Peripheral vs Central  Negative Big Five HINTS+ (+)</vt:lpstr>
      <vt:lpstr>HINTS+ (+)  Central Vertigo Signs</vt:lpstr>
      <vt:lpstr>HINTS+ (+) is  Physical Exam Testing</vt:lpstr>
      <vt:lpstr>Negative Big 5: HINTS+ (+)</vt:lpstr>
      <vt:lpstr>Negative Big 5: HINTS+ (+)</vt:lpstr>
      <vt:lpstr>HINTS+ (+) is  Physical Exam Testing</vt:lpstr>
      <vt:lpstr>HINTS+ (+) and  Peripheral Etiology</vt:lpstr>
      <vt:lpstr> Dizziness / Vertigo, HINTS Testing &amp; the Medical Literature: FERNE National  Journal Club</vt:lpstr>
      <vt:lpstr>HINTS vs. ABCD2 for Stroke / TIA</vt:lpstr>
      <vt:lpstr>HINTS +, Imaging,  and Disposition</vt:lpstr>
      <vt:lpstr>Nystagmus and  Posterior Stroke</vt:lpstr>
      <vt:lpstr>Acute Truncal Ataxia and Nystagmus</vt:lpstr>
      <vt:lpstr>HINTS Testing vs. MRI</vt:lpstr>
      <vt:lpstr>HINTS and  Machine Learning</vt:lpstr>
      <vt:lpstr>HINTS and  Machine Learning</vt:lpstr>
      <vt:lpstr>Dizziness / Vertigo Patient Outcome</vt:lpstr>
      <vt:lpstr>Dizziness Case:  44 yo Dizzy Male</vt:lpstr>
      <vt:lpstr>44 yo Dizzy Male:  Is it Central?</vt:lpstr>
      <vt:lpstr>44 yo Dizzy Male: Posterior Stroke</vt:lpstr>
      <vt:lpstr>44 yo Dizzy Male: Posterior Stroke</vt:lpstr>
      <vt:lpstr>44 yo Dizzy Male:  Is it Central?</vt:lpstr>
      <vt:lpstr>Posterior Circulation Stroke</vt:lpstr>
      <vt:lpstr> Dizziness / Vertigo EMR Documentation</vt:lpstr>
      <vt:lpstr>Dizziness Dot Phrase</vt:lpstr>
      <vt:lpstr>Vertigo Dot Phrase</vt:lpstr>
      <vt:lpstr>HINTS + (+) Dot Phrase</vt:lpstr>
      <vt:lpstr>HINTS + (+) Dot Phrase</vt:lpstr>
      <vt:lpstr>Is Vertigo Central?  EMR Plan</vt:lpstr>
      <vt:lpstr> Dizziness / Vertigo Summary</vt:lpstr>
      <vt:lpstr>Dizziness / Vertigo Conclusions</vt:lpstr>
      <vt:lpstr>Dizziness / Vertigo Recommendations</vt:lpstr>
      <vt:lpstr>Dizziness / Vertigo Recommendations</vt:lpstr>
      <vt:lpstr>HINTS+ (+) is  Physical Exam Testing</vt:lpstr>
      <vt:lpstr>Peripheral Must Haves </vt:lpstr>
      <vt:lpstr>Is Vertigo Central?  Take Home Ideas</vt:lpstr>
      <vt:lpstr>Educational Objectives</vt:lpstr>
      <vt:lpstr>Educational Objectives</vt:lpstr>
      <vt:lpstr>  Edward Sloan, MD, MPH FERNE President and Board Chair. No financial conflicts.</vt:lpstr>
      <vt:lpstr>   Subscribe:  @ferneorg on YouTube  Find us on social media:    ferne.org@gmail.com  Thank you!  </vt:lpstr>
      <vt:lpstr>ED Patients with  Dizziness and Vertigo: Diagnosing a Serious Central Etiology A Bonus Skiing Tip! </vt:lpstr>
      <vt:lpstr>Where / how to turn?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Dizziness Vertigo 2023</dc:title>
  <dc:creator>Ed Sloan</dc:creator>
  <cp:lastModifiedBy>Ed Sloan</cp:lastModifiedBy>
  <cp:revision>88</cp:revision>
  <cp:lastPrinted>2023-03-07T22:01:18Z</cp:lastPrinted>
  <dcterms:modified xsi:type="dcterms:W3CDTF">2023-03-07T22:01:52Z</dcterms:modified>
</cp:coreProperties>
</file>